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mp2" ContentType="audio/unknown"/>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7"/>
  </p:notesMasterIdLst>
  <p:handoutMasterIdLst>
    <p:handoutMasterId r:id="rId18"/>
  </p:handoutMasterIdLst>
  <p:sldIdLst>
    <p:sldId id="256" r:id="rId2"/>
    <p:sldId id="257" r:id="rId3"/>
    <p:sldId id="261" r:id="rId4"/>
    <p:sldId id="273" r:id="rId5"/>
    <p:sldId id="274" r:id="rId6"/>
    <p:sldId id="275" r:id="rId7"/>
    <p:sldId id="276" r:id="rId8"/>
    <p:sldId id="277" r:id="rId9"/>
    <p:sldId id="278" r:id="rId10"/>
    <p:sldId id="279" r:id="rId11"/>
    <p:sldId id="280" r:id="rId12"/>
    <p:sldId id="272" r:id="rId13"/>
    <p:sldId id="281" r:id="rId14"/>
    <p:sldId id="282" r:id="rId15"/>
    <p:sldId id="258"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Animation="0">
    <p:kiosk/>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autoAdjust="0"/>
    <p:restoredTop sz="94662" autoAdjust="0"/>
  </p:normalViewPr>
  <p:slideViewPr>
    <p:cSldViewPr>
      <p:cViewPr varScale="1">
        <p:scale>
          <a:sx n="84" d="100"/>
          <a:sy n="84" d="100"/>
        </p:scale>
        <p:origin x="-1402" y="-62"/>
      </p:cViewPr>
      <p:guideLst>
        <p:guide orient="horz" pos="2160"/>
        <p:guide pos="2880"/>
      </p:guideLst>
    </p:cSldViewPr>
  </p:slideViewPr>
  <p:outlineViewPr>
    <p:cViewPr>
      <p:scale>
        <a:sx n="33" d="100"/>
        <a:sy n="33" d="100"/>
      </p:scale>
      <p:origin x="0" y="1566"/>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6" d="100"/>
          <a:sy n="56" d="100"/>
        </p:scale>
        <p:origin x="-2874"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3F0A45E-E47E-4B89-857C-9179B84C7D13}" type="datetimeFigureOut">
              <a:rPr lang="ru-RU" smtClean="0"/>
              <a:pPr/>
              <a:t>20.05.2020</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083ECB4-D181-40DB-B159-8DBB64CAEE58}" type="slidenum">
              <a:rPr lang="ru-RU" smtClean="0"/>
              <a:pPr/>
              <a:t>‹#›</a:t>
            </a:fld>
            <a:endParaRPr lang="ru-RU"/>
          </a:p>
        </p:txBody>
      </p:sp>
    </p:spTree>
    <p:extLst>
      <p:ext uri="{BB962C8B-B14F-4D97-AF65-F5344CB8AC3E}">
        <p14:creationId xmlns:p14="http://schemas.microsoft.com/office/powerpoint/2010/main" xmlns="" val="35796648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49927E-6F7B-4741-BE35-5623D8A64A9D}" type="datetimeFigureOut">
              <a:rPr lang="ru-RU" smtClean="0"/>
              <a:pPr/>
              <a:t>20.05.2020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A92212-8625-45F9-8817-F135416C9770}" type="slidenum">
              <a:rPr lang="ru-RU" smtClean="0"/>
              <a:pPr/>
              <a:t>‹#›</a:t>
            </a:fld>
            <a:endParaRPr lang="ru-RU"/>
          </a:p>
        </p:txBody>
      </p:sp>
    </p:spTree>
    <p:extLst>
      <p:ext uri="{BB962C8B-B14F-4D97-AF65-F5344CB8AC3E}">
        <p14:creationId xmlns:p14="http://schemas.microsoft.com/office/powerpoint/2010/main" xmlns="" val="3951036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9A92212-8625-45F9-8817-F135416C9770}" type="slidenum">
              <a:rPr lang="ru-RU" smtClean="0"/>
              <a:pPr/>
              <a:t>1</a:t>
            </a:fld>
            <a:endParaRPr lang="ru-RU"/>
          </a:p>
        </p:txBody>
      </p:sp>
    </p:spTree>
    <p:extLst>
      <p:ext uri="{BB962C8B-B14F-4D97-AF65-F5344CB8AC3E}">
        <p14:creationId xmlns:p14="http://schemas.microsoft.com/office/powerpoint/2010/main" xmlns="" val="2704557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259A72C0-AD2E-4C64-AB68-708377993EE6}" type="datetimeFigureOut">
              <a:rPr lang="ru-RU" smtClean="0"/>
              <a:pPr/>
              <a:t>20.05.2020</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71CCA53B-E708-47EA-9560-B67DA33A92EF}"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mc:AlternateContent xmlns:mc="http://schemas.openxmlformats.org/markup-compatibility/2006">
    <mc:Choice xmlns:p14="http://schemas.microsoft.com/office/powerpoint/2010/main" xmlns="" Requires="p14">
      <p:transition spd="slow" p14:dur="2500" advClick="0" advTm="200">
        <p14:reveal/>
      </p:transition>
    </mc:Choice>
    <mc:Fallback>
      <p:transition spd="slow" advClick="0" advTm="2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59A72C0-AD2E-4C64-AB68-708377993EE6}" type="datetimeFigureOut">
              <a:rPr lang="ru-RU" smtClean="0"/>
              <a:pPr/>
              <a:t>20.05.2020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1CCA53B-E708-47EA-9560-B67DA33A92EF}" type="slidenum">
              <a:rPr lang="ru-RU" smtClean="0"/>
              <a:pPr/>
              <a:t>‹#›</a:t>
            </a:fld>
            <a:endParaRPr lang="ru-RU"/>
          </a:p>
        </p:txBody>
      </p:sp>
    </p:spTree>
  </p:cSld>
  <p:clrMapOvr>
    <a:masterClrMapping/>
  </p:clrMapOvr>
  <mc:AlternateContent xmlns:mc="http://schemas.openxmlformats.org/markup-compatibility/2006">
    <mc:Choice xmlns:p14="http://schemas.microsoft.com/office/powerpoint/2010/main" xmlns="" Requires="p14">
      <p:transition spd="slow" p14:dur="2500" advClick="0" advTm="200">
        <p14:reveal/>
      </p:transition>
    </mc:Choice>
    <mc:Fallback>
      <p:transition spd="slow" advClick="0" advTm="2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259A72C0-AD2E-4C64-AB68-708377993EE6}" type="datetimeFigureOut">
              <a:rPr lang="ru-RU" smtClean="0"/>
              <a:pPr/>
              <a:t>20.05.2020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71CCA53B-E708-47EA-9560-B67DA33A92EF}"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500" advClick="0" advTm="200">
        <p14:reveal/>
      </p:transition>
    </mc:Choice>
    <mc:Fallback>
      <p:transition spd="slow" advClick="0" advTm="2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259A72C0-AD2E-4C64-AB68-708377993EE6}" type="datetimeFigureOut">
              <a:rPr lang="ru-RU" smtClean="0"/>
              <a:pPr/>
              <a:t>20.05.2020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1CCA53B-E708-47EA-9560-B67DA33A92EF}" type="slidenum">
              <a:rPr lang="ru-RU" smtClean="0"/>
              <a:pPr/>
              <a:t>‹#›</a:t>
            </a:fld>
            <a:endParaRPr lang="ru-RU"/>
          </a:p>
        </p:txBody>
      </p:sp>
    </p:spTree>
  </p:cSld>
  <p:clrMapOvr>
    <a:masterClrMapping/>
  </p:clrMapOvr>
  <mc:AlternateContent xmlns:mc="http://schemas.openxmlformats.org/markup-compatibility/2006">
    <mc:Choice xmlns:p14="http://schemas.microsoft.com/office/powerpoint/2010/main" xmlns="" Requires="p14">
      <p:transition spd="slow" p14:dur="2500" advClick="0" advTm="200">
        <p14:reveal/>
      </p:transition>
    </mc:Choice>
    <mc:Fallback>
      <p:transition spd="slow" advClick="0" advTm="2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259A72C0-AD2E-4C64-AB68-708377993EE6}" type="datetimeFigureOut">
              <a:rPr lang="ru-RU" smtClean="0"/>
              <a:pPr/>
              <a:t>20.05.2020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1CCA53B-E708-47EA-9560-B67DA33A92EF}" type="slidenum">
              <a:rPr lang="ru-RU" smtClean="0"/>
              <a:pPr/>
              <a:t>‹#›</a:t>
            </a:fld>
            <a:endParaRPr lang="ru-RU"/>
          </a:p>
        </p:txBody>
      </p:sp>
    </p:spTree>
  </p:cSld>
  <p:clrMapOvr>
    <a:masterClrMapping/>
  </p:clrMapOvr>
  <mc:AlternateContent xmlns:mc="http://schemas.openxmlformats.org/markup-compatibility/2006">
    <mc:Choice xmlns:p14="http://schemas.microsoft.com/office/powerpoint/2010/main" xmlns="" Requires="p14">
      <p:transition spd="slow" p14:dur="2500" advClick="0" advTm="200">
        <p14:reveal/>
      </p:transition>
    </mc:Choice>
    <mc:Fallback>
      <p:transition spd="slow" advClick="0" advTm="2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259A72C0-AD2E-4C64-AB68-708377993EE6}" type="datetimeFigureOut">
              <a:rPr lang="ru-RU" smtClean="0"/>
              <a:pPr/>
              <a:t>20.05.2020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1CCA53B-E708-47EA-9560-B67DA33A92EF}" type="slidenum">
              <a:rPr lang="ru-RU" smtClean="0"/>
              <a:pPr/>
              <a:t>‹#›</a:t>
            </a:fld>
            <a:endParaRPr lang="ru-RU"/>
          </a:p>
        </p:txBody>
      </p:sp>
    </p:spTree>
  </p:cSld>
  <p:clrMapOvr>
    <a:masterClrMapping/>
  </p:clrMapOvr>
  <mc:AlternateContent xmlns:mc="http://schemas.openxmlformats.org/markup-compatibility/2006">
    <mc:Choice xmlns:p14="http://schemas.microsoft.com/office/powerpoint/2010/main" xmlns="" Requires="p14">
      <p:transition spd="slow" p14:dur="2500" advClick="0" advTm="200">
        <p14:reveal/>
      </p:transition>
    </mc:Choice>
    <mc:Fallback>
      <p:transition spd="slow" advClick="0" advTm="2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59A72C0-AD2E-4C64-AB68-708377993EE6}" type="datetimeFigureOut">
              <a:rPr lang="ru-RU" smtClean="0"/>
              <a:pPr/>
              <a:t>20.05.2020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1CCA53B-E708-47EA-9560-B67DA33A92EF}" type="slidenum">
              <a:rPr lang="ru-RU" smtClean="0"/>
              <a:pPr/>
              <a:t>‹#›</a:t>
            </a:fld>
            <a:endParaRPr lang="ru-RU"/>
          </a:p>
        </p:txBody>
      </p:sp>
    </p:spTree>
  </p:cSld>
  <p:clrMapOvr>
    <a:masterClrMapping/>
  </p:clrMapOvr>
  <mc:AlternateContent xmlns:mc="http://schemas.openxmlformats.org/markup-compatibility/2006">
    <mc:Choice xmlns:p14="http://schemas.microsoft.com/office/powerpoint/2010/main" xmlns="" Requires="p14">
      <p:transition spd="slow" p14:dur="2500" advClick="0" advTm="200">
        <p14:reveal/>
      </p:transition>
    </mc:Choice>
    <mc:Fallback>
      <p:transition spd="slow" advClick="0" advTm="2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259A72C0-AD2E-4C64-AB68-708377993EE6}" type="datetimeFigureOut">
              <a:rPr lang="ru-RU" smtClean="0"/>
              <a:pPr/>
              <a:t>20.05.2020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1CCA53B-E708-47EA-9560-B67DA33A92EF}" type="slidenum">
              <a:rPr lang="ru-RU" smtClean="0"/>
              <a:pPr/>
              <a:t>‹#›</a:t>
            </a:fld>
            <a:endParaRPr lang="ru-RU"/>
          </a:p>
        </p:txBody>
      </p:sp>
    </p:spTree>
  </p:cSld>
  <p:clrMapOvr>
    <a:masterClrMapping/>
  </p:clrMapOvr>
  <mc:AlternateContent xmlns:mc="http://schemas.openxmlformats.org/markup-compatibility/2006">
    <mc:Choice xmlns:p14="http://schemas.microsoft.com/office/powerpoint/2010/main" xmlns="" Requires="p14">
      <p:transition spd="slow" p14:dur="2500" advClick="0" advTm="200">
        <p14:reveal/>
      </p:transition>
    </mc:Choice>
    <mc:Fallback>
      <p:transition spd="slow" advClick="0" advTm="2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259A72C0-AD2E-4C64-AB68-708377993EE6}" type="datetimeFigureOut">
              <a:rPr lang="ru-RU" smtClean="0"/>
              <a:pPr/>
              <a:t>20.05.2020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1CCA53B-E708-47EA-9560-B67DA33A92EF}" type="slidenum">
              <a:rPr lang="ru-RU" smtClean="0"/>
              <a:pPr/>
              <a:t>‹#›</a:t>
            </a:fld>
            <a:endParaRPr lang="ru-RU"/>
          </a:p>
        </p:txBody>
      </p:sp>
    </p:spTree>
  </p:cSld>
  <p:clrMapOvr>
    <a:masterClrMapping/>
  </p:clrMapOvr>
  <mc:AlternateContent xmlns:mc="http://schemas.openxmlformats.org/markup-compatibility/2006">
    <mc:Choice xmlns:p14="http://schemas.microsoft.com/office/powerpoint/2010/main" xmlns="" Requires="p14">
      <p:transition spd="slow" p14:dur="2500" advClick="0" advTm="200">
        <p14:reveal/>
      </p:transition>
    </mc:Choice>
    <mc:Fallback>
      <p:transition spd="slow" advClick="0" advTm="2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59A72C0-AD2E-4C64-AB68-708377993EE6}" type="datetimeFigureOut">
              <a:rPr lang="ru-RU" smtClean="0"/>
              <a:pPr/>
              <a:t>20.05.2020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1CCA53B-E708-47EA-9560-B67DA33A92EF}" type="slidenum">
              <a:rPr lang="ru-RU" smtClean="0"/>
              <a:pPr/>
              <a:t>‹#›</a:t>
            </a:fld>
            <a:endParaRPr lang="ru-RU"/>
          </a:p>
        </p:txBody>
      </p:sp>
    </p:spTree>
  </p:cSld>
  <p:clrMapOvr>
    <a:masterClrMapping/>
  </p:clrMapOvr>
  <mc:AlternateContent xmlns:mc="http://schemas.openxmlformats.org/markup-compatibility/2006">
    <mc:Choice xmlns:p14="http://schemas.microsoft.com/office/powerpoint/2010/main" xmlns="" Requires="p14">
      <p:transition spd="slow" p14:dur="2500" advClick="0" advTm="200">
        <p14:reveal/>
      </p:transition>
    </mc:Choice>
    <mc:Fallback>
      <p:transition spd="slow" advClick="0" advTm="2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59A72C0-AD2E-4C64-AB68-708377993EE6}" type="datetimeFigureOut">
              <a:rPr lang="ru-RU" smtClean="0"/>
              <a:pPr/>
              <a:t>20.05.2020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1CCA53B-E708-47EA-9560-B67DA33A92EF}" type="slidenum">
              <a:rPr lang="ru-RU" smtClean="0"/>
              <a:pPr/>
              <a:t>‹#›</a:t>
            </a:fld>
            <a:endParaRPr lang="ru-RU"/>
          </a:p>
        </p:txBody>
      </p:sp>
    </p:spTree>
  </p:cSld>
  <p:clrMapOvr>
    <a:masterClrMapping/>
  </p:clrMapOvr>
  <mc:AlternateContent xmlns:mc="http://schemas.openxmlformats.org/markup-compatibility/2006">
    <mc:Choice xmlns:p14="http://schemas.microsoft.com/office/powerpoint/2010/main" xmlns="" Requires="p14">
      <p:transition spd="slow" p14:dur="2500" advClick="0" advTm="200">
        <p14:reveal/>
      </p:transition>
    </mc:Choice>
    <mc:Fallback>
      <p:transition spd="slow" advClick="0" advTm="2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259A72C0-AD2E-4C64-AB68-708377993EE6}" type="datetimeFigureOut">
              <a:rPr lang="ru-RU" smtClean="0"/>
              <a:pPr/>
              <a:t>20.05.2020</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1CCA53B-E708-47EA-9560-B67DA33A92EF}"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mc:Choice xmlns:p14="http://schemas.microsoft.com/office/powerpoint/2010/main" xmlns="" Requires="p14">
      <p:transition spd="slow" p14:dur="2500" advClick="0" advTm="200">
        <p14:reveal/>
      </p:transition>
    </mc:Choice>
    <mc:Fallback>
      <p:transition spd="slow" advClick="0" advTm="200">
        <p:fade/>
      </p:transition>
    </mc:Fallback>
  </mc:AlternateConten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notesSlide" Target="../notesSlides/notesSlide1.xml"/><Relationship Id="rId7" Type="http://schemas.microsoft.com/office/2007/relationships/hdphoto" Target="../media/hdphoto1.wdp"/><Relationship Id="rId2" Type="http://schemas.openxmlformats.org/officeDocument/2006/relationships/slideLayout" Target="../slideLayouts/slideLayout1.xml"/><Relationship Id="rId1" Type="http://schemas.openxmlformats.org/officeDocument/2006/relationships/video" Target="../media/media1.mp2"/><Relationship Id="rId6" Type="http://schemas.openxmlformats.org/officeDocument/2006/relationships/image" Target="../media/image2.png"/><Relationship Id="rId5" Type="http://schemas.microsoft.com/office/2007/relationships/media" Target="../media/media1.mp2"/><Relationship Id="rId4" Type="http://schemas.openxmlformats.org/officeDocument/2006/relationships/audio" Target="../media/audio1.wav"/><Relationship Id="rId9" Type="http://schemas.openxmlformats.org/officeDocument/2006/relationships/audio" Target="../media/audio11.wav"/></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audio" Target="../media/audio1.wav"/><Relationship Id="rId1" Type="http://schemas.openxmlformats.org/officeDocument/2006/relationships/slideLayout" Target="../slideLayouts/slideLayout1.xml"/><Relationship Id="rId5" Type="http://schemas.openxmlformats.org/officeDocument/2006/relationships/audio" Target="../media/audio11.wav"/><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Бетховен.mp2">
            <a:hlinkClick r:id="" action="ppaction://media"/>
          </p:cNvPr>
          <p:cNvPicPr>
            <a:picLocks noChangeAspect="1"/>
          </p:cNvPicPr>
          <p:nvPr>
            <a:videoFile r:link="rId1"/>
            <p:extLst>
              <p:ext uri="{DAA4B4D4-6D71-4841-9C94-3DE7FCFB9230}">
                <p14:media xmlns:p14="http://schemas.microsoft.com/office/powerpoint/2010/main" xmlns="" r:embed="rId5"/>
              </p:ext>
            </p:extLst>
          </p:nvPr>
        </p:nvPicPr>
        <p:blipFill>
          <a:blip r:embed="rId6" cstate="print">
            <a:extLst>
              <a:ext uri="{BEBA8EAE-BF5A-486C-A8C5-ECC9F3942E4B}">
                <a14:imgProps xmlns:a14="http://schemas.microsoft.com/office/drawing/2010/main" xmlns="">
                  <a14:imgLayer r:embed="rId7">
                    <a14:imgEffect>
                      <a14:brightnessContrast bright="40000" contrast="40000"/>
                    </a14:imgEffect>
                  </a14:imgLayer>
                </a14:imgProps>
              </a:ext>
            </a:extLst>
          </a:blip>
          <a:stretch>
            <a:fillRect/>
          </a:stretch>
        </p:blipFill>
        <p:spPr>
          <a:xfrm>
            <a:off x="395536" y="5805264"/>
            <a:ext cx="609600" cy="609600"/>
          </a:xfrm>
          <a:prstGeom prst="rect">
            <a:avLst/>
          </a:prstGeom>
        </p:spPr>
      </p:pic>
      <p:pic>
        <p:nvPicPr>
          <p:cNvPr id="9" name="Рисунок 8"/>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36512" y="62"/>
            <a:ext cx="9302074" cy="6858000"/>
          </a:xfrm>
          <a:prstGeom prst="rect">
            <a:avLst/>
          </a:prstGeom>
        </p:spPr>
      </p:pic>
      <p:sp>
        <p:nvSpPr>
          <p:cNvPr id="2" name="Заголовок 1"/>
          <p:cNvSpPr>
            <a:spLocks noGrp="1"/>
          </p:cNvSpPr>
          <p:nvPr>
            <p:ph type="ctrTitle"/>
          </p:nvPr>
        </p:nvSpPr>
        <p:spPr>
          <a:xfrm>
            <a:off x="179512" y="260648"/>
            <a:ext cx="9217024" cy="964704"/>
          </a:xfrm>
        </p:spPr>
        <p:txBody>
          <a:bodyPr>
            <a:noAutofit/>
          </a:bodyPr>
          <a:lstStyle/>
          <a:p>
            <a:pPr algn="l"/>
            <a:r>
              <a:rPr lang="en-US" sz="4000" dirty="0" smtClean="0">
                <a:solidFill>
                  <a:schemeClr val="tx1"/>
                </a:solidFill>
              </a:rPr>
              <a:t>YOUNG PIONEERS, heroes of the great patriotic war</a:t>
            </a:r>
            <a:endParaRPr lang="ru-RU" sz="4000" dirty="0">
              <a:solidFill>
                <a:schemeClr val="tx1"/>
              </a:solidFill>
            </a:endParaRPr>
          </a:p>
        </p:txBody>
      </p:sp>
      <p:sp>
        <p:nvSpPr>
          <p:cNvPr id="3" name="Подзаголовок 2"/>
          <p:cNvSpPr>
            <a:spLocks noGrp="1"/>
          </p:cNvSpPr>
          <p:nvPr>
            <p:ph type="subTitle" idx="1"/>
          </p:nvPr>
        </p:nvSpPr>
        <p:spPr>
          <a:xfrm>
            <a:off x="3923928" y="3429062"/>
            <a:ext cx="5000600" cy="1177422"/>
          </a:xfrm>
        </p:spPr>
        <p:txBody>
          <a:bodyPr>
            <a:normAutofit/>
          </a:bodyPr>
          <a:lstStyle/>
          <a:p>
            <a:pPr algn="r"/>
            <a:r>
              <a:rPr lang="en-US" b="1" dirty="0" smtClean="0">
                <a:effectLst>
                  <a:outerShdw blurRad="38100" dist="38100" dir="2700000" algn="tl">
                    <a:srgbClr val="000000">
                      <a:alpha val="43137"/>
                    </a:srgbClr>
                  </a:outerShdw>
                </a:effectLst>
              </a:rPr>
              <a:t>Let their memory</a:t>
            </a:r>
            <a:br>
              <a:rPr lang="en-US" b="1" dirty="0" smtClean="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live for ever</a:t>
            </a:r>
            <a:r>
              <a:rPr lang="ru-RU" b="1" dirty="0" smtClean="0">
                <a:effectLst>
                  <a:outerShdw blurRad="38100" dist="38100" dir="2700000" algn="tl">
                    <a:srgbClr val="000000">
                      <a:alpha val="43137"/>
                    </a:srgbClr>
                  </a:outerShdw>
                </a:effectLst>
              </a:rPr>
              <a:t>!</a:t>
            </a:r>
            <a:endParaRPr lang="ru-RU"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690345469"/>
      </p:ext>
    </p:extLst>
  </p:cSld>
  <p:clrMapOvr>
    <a:masterClrMapping/>
  </p:clrMapOvr>
  <mc:AlternateContent xmlns:mc="http://schemas.openxmlformats.org/markup-compatibility/2006">
    <mc:Choice xmlns:p14="http://schemas.microsoft.com/office/powerpoint/2010/main" xmlns="" Requires="p14">
      <p:transition spd="slow" p14:dur="2500" advClick="0" advTm="10000">
        <p14:reveal/>
        <p:sndAc>
          <p:stSnd>
            <p:snd r:embed="rId9" name="Бетховен.wav"/>
          </p:stSnd>
        </p:sndAc>
      </p:transition>
    </mc:Choice>
    <mc:Fallback>
      <p:transition spd="slow" advClick="0" advTm="10000">
        <p:fade/>
        <p:sndAc>
          <p:stSnd>
            <p:snd r:embed="rId4" name="Бетховен.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numSld="999" showWhenStopped="0">
                <p:cTn id="7" fill="hold" display="0">
                  <p:stCondLst>
                    <p:cond delay="indefinite"/>
                  </p:stCondLst>
                  <p:endCondLst>
                    <p:cond evt="onStopAudio" delay="0">
                      <p:tgtEl>
                        <p:sldTgt/>
                      </p:tgtEl>
                    </p:cond>
                  </p:endCondLst>
                </p:cTn>
                <p:tgtEl>
                  <p:spTgt spid="5"/>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355976" y="1124744"/>
            <a:ext cx="4320480" cy="5328592"/>
          </a:xfrm>
        </p:spPr>
        <p:txBody>
          <a:bodyPr>
            <a:normAutofit fontScale="85000" lnSpcReduction="20000"/>
          </a:bodyPr>
          <a:lstStyle/>
          <a:p>
            <a:pPr algn="l"/>
            <a:r>
              <a:rPr lang="en-US" dirty="0" smtClean="0"/>
              <a:t>They were just common boys and girls and like all other children they dreamt of being happy</a:t>
            </a:r>
            <a:r>
              <a:rPr lang="ru-RU" dirty="0" smtClean="0"/>
              <a:t>. </a:t>
            </a:r>
            <a:r>
              <a:rPr lang="en-US" dirty="0" smtClean="0"/>
              <a:t>But their dreams could never come true</a:t>
            </a:r>
            <a:r>
              <a:rPr lang="ru-RU" dirty="0" smtClean="0"/>
              <a:t>… </a:t>
            </a:r>
          </a:p>
          <a:p>
            <a:pPr algn="l"/>
            <a:r>
              <a:rPr lang="en-US" dirty="0" smtClean="0"/>
              <a:t>The war has come and young pioneers stood up to defend their Motherland, to fight the fascists both at the front and in the rear. They gave their young lives for their Motherland, for freedom, for all of us. </a:t>
            </a:r>
          </a:p>
          <a:p>
            <a:pPr algn="l"/>
            <a:r>
              <a:rPr lang="en-US" dirty="0" smtClean="0"/>
              <a:t>Let their memory live for ever in our hearts!</a:t>
            </a:r>
          </a:p>
        </p:txBody>
      </p:sp>
      <p:pic>
        <p:nvPicPr>
          <p:cNvPr id="1026" name="Picture 2" descr="C:\Users\asus 2014\Desktop\ПИОНЕРЫ-ГЕРОИ\Обложка 2.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66885" y="527945"/>
            <a:ext cx="3629052" cy="549334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12183525"/>
      </p:ext>
    </p:extLst>
  </p:cSld>
  <p:clrMapOvr>
    <a:masterClrMapping/>
  </p:clrMapOvr>
  <mc:AlternateContent xmlns:mc="http://schemas.openxmlformats.org/markup-compatibility/2006">
    <mc:Choice xmlns:p14="http://schemas.microsoft.com/office/powerpoint/2010/main" xmlns="" Requires="p14">
      <p:transition spd="slow" p14:dur="2500" advClick="0" advTm="20000">
        <p14:reveal/>
      </p:transition>
    </mc:Choice>
    <mc:Fallback>
      <p:transition spd="slow" advClick="0" advTm="20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895654" y="3735510"/>
            <a:ext cx="2989710" cy="2861842"/>
          </a:xfrm>
          <a:prstGeom prst="rect">
            <a:avLst/>
          </a:prstGeom>
        </p:spPr>
      </p:pic>
      <p:sp>
        <p:nvSpPr>
          <p:cNvPr id="3" name="Подзаголовок 2"/>
          <p:cNvSpPr>
            <a:spLocks noGrp="1"/>
          </p:cNvSpPr>
          <p:nvPr>
            <p:ph type="subTitle" idx="1"/>
          </p:nvPr>
        </p:nvSpPr>
        <p:spPr>
          <a:xfrm>
            <a:off x="125339" y="188640"/>
            <a:ext cx="2433170" cy="504056"/>
          </a:xfrm>
        </p:spPr>
        <p:txBody>
          <a:bodyPr>
            <a:normAutofit lnSpcReduction="10000"/>
          </a:bodyPr>
          <a:lstStyle/>
          <a:p>
            <a:pPr algn="l"/>
            <a:r>
              <a:rPr lang="en-US" b="1" dirty="0" err="1" smtClean="0"/>
              <a:t>Valya</a:t>
            </a:r>
            <a:r>
              <a:rPr lang="en-US" b="1" dirty="0" smtClean="0"/>
              <a:t> </a:t>
            </a:r>
            <a:r>
              <a:rPr lang="en-US" b="1" dirty="0" err="1" smtClean="0"/>
              <a:t>Kotik</a:t>
            </a:r>
            <a:endParaRPr lang="ru-RU" b="1" dirty="0"/>
          </a:p>
        </p:txBody>
      </p:sp>
      <p:pic>
        <p:nvPicPr>
          <p:cNvPr id="2" name="Рисунок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51520" y="743272"/>
            <a:ext cx="2200844" cy="2973760"/>
          </a:xfrm>
          <a:prstGeom prst="rect">
            <a:avLst/>
          </a:prstGeom>
        </p:spPr>
      </p:pic>
      <p:sp>
        <p:nvSpPr>
          <p:cNvPr id="9" name="TextBox 8"/>
          <p:cNvSpPr txBox="1"/>
          <p:nvPr/>
        </p:nvSpPr>
        <p:spPr>
          <a:xfrm>
            <a:off x="2483768" y="638686"/>
            <a:ext cx="6401596" cy="3416320"/>
          </a:xfrm>
          <a:prstGeom prst="rect">
            <a:avLst/>
          </a:prstGeom>
          <a:noFill/>
        </p:spPr>
        <p:txBody>
          <a:bodyPr wrap="square" rtlCol="0">
            <a:spAutoFit/>
          </a:bodyPr>
          <a:lstStyle/>
          <a:p>
            <a:r>
              <a:rPr lang="en-US" dirty="0" smtClean="0"/>
              <a:t>Born on February 11, 1930 in </a:t>
            </a:r>
            <a:r>
              <a:rPr lang="en-US" dirty="0" err="1" smtClean="0"/>
              <a:t>Kmelevka</a:t>
            </a:r>
            <a:r>
              <a:rPr lang="en-US" dirty="0" smtClean="0"/>
              <a:t> village, </a:t>
            </a:r>
            <a:r>
              <a:rPr lang="en-US" dirty="0" err="1" smtClean="0"/>
              <a:t>Shepetosky</a:t>
            </a:r>
            <a:r>
              <a:rPr lang="en-US" dirty="0" smtClean="0"/>
              <a:t> District, </a:t>
            </a:r>
            <a:r>
              <a:rPr lang="en-US" dirty="0" err="1" smtClean="0"/>
              <a:t>Khmelnitskaya</a:t>
            </a:r>
            <a:r>
              <a:rPr lang="en-US" dirty="0" smtClean="0"/>
              <a:t> Region. When the fascists occupied the village, </a:t>
            </a:r>
            <a:r>
              <a:rPr lang="en-US" dirty="0" err="1" smtClean="0"/>
              <a:t>Valya</a:t>
            </a:r>
            <a:r>
              <a:rPr lang="en-US" dirty="0" smtClean="0"/>
              <a:t> and his friends decided to fight the enemy. The boys picked up weapons left on the battle fields and delivered them to the partisans. The partisans entrusted </a:t>
            </a:r>
            <a:r>
              <a:rPr lang="en-US" dirty="0" err="1" smtClean="0"/>
              <a:t>Valya</a:t>
            </a:r>
            <a:r>
              <a:rPr lang="en-US" dirty="0" smtClean="0"/>
              <a:t> to be their messenger and scout. Once, when the fascists scheduled a punitive military operation against the partisans, </a:t>
            </a:r>
            <a:r>
              <a:rPr lang="en-US" dirty="0" err="1" smtClean="0"/>
              <a:t>Valya</a:t>
            </a:r>
            <a:r>
              <a:rPr lang="en-US" dirty="0" smtClean="0"/>
              <a:t> tracked out the German officer who commanded the punitive troops and killed him</a:t>
            </a:r>
            <a:r>
              <a:rPr lang="ru-RU" dirty="0" smtClean="0"/>
              <a:t>... </a:t>
            </a:r>
            <a:r>
              <a:rPr lang="en-US" dirty="0" smtClean="0"/>
              <a:t>When the fascists started arresting people, </a:t>
            </a:r>
            <a:r>
              <a:rPr lang="en-US" dirty="0" err="1" smtClean="0"/>
              <a:t>Valya</a:t>
            </a:r>
            <a:r>
              <a:rPr lang="en-US" dirty="0" smtClean="0"/>
              <a:t>, his mother</a:t>
            </a:r>
            <a:r>
              <a:rPr lang="ru-RU" dirty="0"/>
              <a:t/>
            </a:r>
            <a:br>
              <a:rPr lang="ru-RU" dirty="0"/>
            </a:br>
            <a:endParaRPr lang="ru-RU" dirty="0"/>
          </a:p>
        </p:txBody>
      </p:sp>
      <p:sp>
        <p:nvSpPr>
          <p:cNvPr id="11" name="TextBox 10"/>
          <p:cNvSpPr txBox="1"/>
          <p:nvPr/>
        </p:nvSpPr>
        <p:spPr>
          <a:xfrm>
            <a:off x="152009" y="3683624"/>
            <a:ext cx="5671644" cy="2031325"/>
          </a:xfrm>
          <a:prstGeom prst="rect">
            <a:avLst/>
          </a:prstGeom>
          <a:noFill/>
        </p:spPr>
        <p:txBody>
          <a:bodyPr wrap="square" rtlCol="0">
            <a:spAutoFit/>
          </a:bodyPr>
          <a:lstStyle/>
          <a:p>
            <a:r>
              <a:rPr lang="en-US" dirty="0" smtClean="0"/>
              <a:t>and his brother fled to the partisans</a:t>
            </a:r>
            <a:r>
              <a:rPr lang="ru-RU" dirty="0" smtClean="0"/>
              <a:t>. </a:t>
            </a:r>
            <a:r>
              <a:rPr lang="en-US" dirty="0" smtClean="0"/>
              <a:t>He fought the enemy shoulder to shoulder with the adults to free his home land. He derailed six German echelons heading to the front line. </a:t>
            </a:r>
            <a:endParaRPr lang="ru-RU" dirty="0" smtClean="0"/>
          </a:p>
          <a:p>
            <a:r>
              <a:rPr lang="en-US" dirty="0" err="1" smtClean="0"/>
              <a:t>Valya</a:t>
            </a:r>
            <a:r>
              <a:rPr lang="en-US" dirty="0" smtClean="0"/>
              <a:t> </a:t>
            </a:r>
            <a:r>
              <a:rPr lang="en-US" dirty="0" err="1" smtClean="0"/>
              <a:t>Kotik</a:t>
            </a:r>
            <a:r>
              <a:rPr lang="en-US" dirty="0" smtClean="0"/>
              <a:t> died as a hero and was awarded the title of the Hero of the Soviet Union</a:t>
            </a:r>
            <a:r>
              <a:rPr lang="ru-RU" dirty="0" smtClean="0"/>
              <a:t>. </a:t>
            </a:r>
            <a:r>
              <a:rPr lang="en-US" dirty="0" smtClean="0"/>
              <a:t>There is a monument to </a:t>
            </a:r>
            <a:r>
              <a:rPr lang="en-US" dirty="0" err="1" smtClean="0"/>
              <a:t>Valya</a:t>
            </a:r>
            <a:r>
              <a:rPr lang="en-US" dirty="0" smtClean="0"/>
              <a:t> </a:t>
            </a:r>
            <a:r>
              <a:rPr lang="en-US" dirty="0" err="1" smtClean="0"/>
              <a:t>Kotik</a:t>
            </a:r>
            <a:r>
              <a:rPr lang="en-US" dirty="0" smtClean="0"/>
              <a:t> in front of his school. </a:t>
            </a:r>
            <a:endParaRPr lang="ru-RU" dirty="0"/>
          </a:p>
        </p:txBody>
      </p:sp>
    </p:spTree>
    <p:extLst>
      <p:ext uri="{BB962C8B-B14F-4D97-AF65-F5344CB8AC3E}">
        <p14:creationId xmlns:p14="http://schemas.microsoft.com/office/powerpoint/2010/main" xmlns="" val="2086905110"/>
      </p:ext>
    </p:extLst>
  </p:cSld>
  <p:clrMapOvr>
    <a:masterClrMapping/>
  </p:clrMapOvr>
  <mc:AlternateContent xmlns:mc="http://schemas.openxmlformats.org/markup-compatibility/2006">
    <mc:Choice xmlns:p14="http://schemas.microsoft.com/office/powerpoint/2010/main" xmlns="" Requires="p14">
      <p:transition spd="slow" p14:dur="2500" advClick="0" advTm="40000">
        <p14:reveal/>
      </p:transition>
    </mc:Choice>
    <mc:Fallback>
      <p:transition spd="slow" advClick="0" advTm="40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483768" y="638686"/>
            <a:ext cx="6401596" cy="3139321"/>
          </a:xfrm>
          <a:prstGeom prst="rect">
            <a:avLst/>
          </a:prstGeom>
          <a:noFill/>
        </p:spPr>
        <p:txBody>
          <a:bodyPr wrap="square" rtlCol="0">
            <a:spAutoFit/>
          </a:bodyPr>
          <a:lstStyle/>
          <a:p>
            <a:r>
              <a:rPr lang="en-US" dirty="0" smtClean="0"/>
              <a:t>The war befell on the Belorussian land</a:t>
            </a:r>
            <a:r>
              <a:rPr lang="ru-RU" dirty="0" smtClean="0"/>
              <a:t>. </a:t>
            </a:r>
            <a:r>
              <a:rPr lang="en-US" dirty="0" smtClean="0"/>
              <a:t>The fascists occupied the village where Marat lived with his mother. In autumn Marat could not go to school. The fascists turned the school building into their quarters. The enemy was very cruel. Marat’s mother was arrested for her contacts with partisans. And soon Marat found out that his mother was hanged in Minsk. His heart filled with hatred for the enemy. He escaped to the partisans with his sister. Soon he became a scout in the partisans’ headquarters and used to obtain valuable information. Based on this information the partisans destroyed the</a:t>
            </a:r>
            <a:endParaRPr lang="ru-RU" dirty="0"/>
          </a:p>
        </p:txBody>
      </p:sp>
      <p:pic>
        <p:nvPicPr>
          <p:cNvPr id="7" name="Рисунок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895487" y="3717032"/>
            <a:ext cx="2989877" cy="2862000"/>
          </a:xfrm>
          <a:prstGeom prst="rect">
            <a:avLst/>
          </a:prstGeom>
        </p:spPr>
      </p:pic>
      <p:sp>
        <p:nvSpPr>
          <p:cNvPr id="3" name="Подзаголовок 2"/>
          <p:cNvSpPr>
            <a:spLocks noGrp="1"/>
          </p:cNvSpPr>
          <p:nvPr>
            <p:ph type="subTitle" idx="1"/>
          </p:nvPr>
        </p:nvSpPr>
        <p:spPr>
          <a:xfrm>
            <a:off x="125338" y="188640"/>
            <a:ext cx="3510558" cy="504056"/>
          </a:xfrm>
        </p:spPr>
        <p:txBody>
          <a:bodyPr>
            <a:normAutofit lnSpcReduction="10000"/>
          </a:bodyPr>
          <a:lstStyle/>
          <a:p>
            <a:pPr algn="l"/>
            <a:r>
              <a:rPr lang="en-US" b="1" dirty="0" smtClean="0"/>
              <a:t>Marat </a:t>
            </a:r>
            <a:r>
              <a:rPr lang="en-US" b="1" dirty="0" err="1" smtClean="0"/>
              <a:t>Kazey</a:t>
            </a:r>
            <a:endParaRPr lang="ru-RU" b="1" dirty="0"/>
          </a:p>
        </p:txBody>
      </p:sp>
      <p:sp>
        <p:nvSpPr>
          <p:cNvPr id="11" name="TextBox 10"/>
          <p:cNvSpPr txBox="1"/>
          <p:nvPr/>
        </p:nvSpPr>
        <p:spPr>
          <a:xfrm>
            <a:off x="151802" y="3689322"/>
            <a:ext cx="5671644" cy="2585323"/>
          </a:xfrm>
          <a:prstGeom prst="rect">
            <a:avLst/>
          </a:prstGeom>
          <a:noFill/>
        </p:spPr>
        <p:txBody>
          <a:bodyPr wrap="square" rtlCol="0">
            <a:spAutoFit/>
          </a:bodyPr>
          <a:lstStyle/>
          <a:p>
            <a:r>
              <a:rPr lang="en-US" dirty="0" smtClean="0"/>
              <a:t>fascist garrison in </a:t>
            </a:r>
            <a:r>
              <a:rPr lang="en-US" dirty="0" err="1" smtClean="0"/>
              <a:t>Dzerzhinsk</a:t>
            </a:r>
            <a:r>
              <a:rPr lang="en-US" dirty="0" smtClean="0"/>
              <a:t> city</a:t>
            </a:r>
            <a:r>
              <a:rPr lang="ru-RU" dirty="0" smtClean="0"/>
              <a:t>. </a:t>
            </a:r>
            <a:r>
              <a:rPr lang="en-US" dirty="0" smtClean="0"/>
              <a:t>Marat was always brave and fearless in fighting the enemy</a:t>
            </a:r>
            <a:r>
              <a:rPr lang="ru-RU" dirty="0" smtClean="0"/>
              <a:t>.</a:t>
            </a:r>
            <a:r>
              <a:rPr lang="ru-RU" dirty="0"/>
              <a:t/>
            </a:r>
            <a:br>
              <a:rPr lang="ru-RU" dirty="0"/>
            </a:br>
            <a:r>
              <a:rPr lang="en-US" dirty="0" smtClean="0"/>
              <a:t>Marat died in a battle</a:t>
            </a:r>
            <a:r>
              <a:rPr lang="ru-RU" dirty="0" smtClean="0"/>
              <a:t>. </a:t>
            </a:r>
            <a:r>
              <a:rPr lang="en-US" dirty="0" smtClean="0"/>
              <a:t>He fought until only one grenade was left. Then he allowed the fascists to come near h</a:t>
            </a:r>
            <a:r>
              <a:rPr lang="en-US" dirty="0"/>
              <a:t>i</a:t>
            </a:r>
            <a:r>
              <a:rPr lang="en-US" dirty="0" smtClean="0"/>
              <a:t>m and blew them up… and himself too… For his courage and </a:t>
            </a:r>
            <a:r>
              <a:rPr lang="en-US" dirty="0" err="1" smtClean="0"/>
              <a:t>valour</a:t>
            </a:r>
            <a:r>
              <a:rPr lang="en-US" dirty="0" smtClean="0"/>
              <a:t> young pioneer Marat </a:t>
            </a:r>
            <a:r>
              <a:rPr lang="en-US" dirty="0" err="1" smtClean="0"/>
              <a:t>Kazey</a:t>
            </a:r>
            <a:r>
              <a:rPr lang="en-US" dirty="0" smtClean="0"/>
              <a:t> was awarded the title of the Hero of the Soviet Union. There is a monument to this young hero in Minsk. </a:t>
            </a:r>
            <a:endParaRPr lang="ru-RU" dirty="0"/>
          </a:p>
        </p:txBody>
      </p:sp>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52764" y="749966"/>
            <a:ext cx="2199600" cy="2972079"/>
          </a:xfrm>
          <a:prstGeom prst="rect">
            <a:avLst/>
          </a:prstGeom>
        </p:spPr>
      </p:pic>
    </p:spTree>
    <p:extLst>
      <p:ext uri="{BB962C8B-B14F-4D97-AF65-F5344CB8AC3E}">
        <p14:creationId xmlns:p14="http://schemas.microsoft.com/office/powerpoint/2010/main" xmlns="" val="4021825041"/>
      </p:ext>
    </p:extLst>
  </p:cSld>
  <p:clrMapOvr>
    <a:masterClrMapping/>
  </p:clrMapOvr>
  <mc:AlternateContent xmlns:mc="http://schemas.openxmlformats.org/markup-compatibility/2006">
    <mc:Choice xmlns:p14="http://schemas.microsoft.com/office/powerpoint/2010/main" xmlns="" Requires="p14">
      <p:transition spd="slow" p14:dur="2500" advClick="0" advTm="40000">
        <p14:reveal/>
      </p:transition>
    </mc:Choice>
    <mc:Fallback>
      <p:transition spd="slow" advClick="0" advTm="40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483768" y="638686"/>
            <a:ext cx="6401596" cy="3139321"/>
          </a:xfrm>
          <a:prstGeom prst="rect">
            <a:avLst/>
          </a:prstGeom>
          <a:noFill/>
        </p:spPr>
        <p:txBody>
          <a:bodyPr wrap="square" rtlCol="0">
            <a:spAutoFit/>
          </a:bodyPr>
          <a:lstStyle/>
          <a:p>
            <a:r>
              <a:rPr lang="en-US" dirty="0" smtClean="0"/>
              <a:t>In </a:t>
            </a:r>
            <a:r>
              <a:rPr lang="en-US" dirty="0" err="1" smtClean="0"/>
              <a:t>Tarnovich</a:t>
            </a:r>
            <a:r>
              <a:rPr lang="en-US" dirty="0" smtClean="0"/>
              <a:t> village of Leningrad Region</a:t>
            </a:r>
            <a:r>
              <a:rPr lang="ru-RU" dirty="0" smtClean="0"/>
              <a:t> </a:t>
            </a:r>
            <a:r>
              <a:rPr lang="en-US" dirty="0" smtClean="0"/>
              <a:t>the leader of the young pioneers’ organization Anna </a:t>
            </a:r>
            <a:r>
              <a:rPr lang="en-US" dirty="0" err="1" smtClean="0"/>
              <a:t>Semenova</a:t>
            </a:r>
            <a:r>
              <a:rPr lang="en-US" dirty="0" smtClean="0"/>
              <a:t> chose the most reliable pioneers for contacting the partisans, and </a:t>
            </a:r>
            <a:r>
              <a:rPr lang="en-US" dirty="0" err="1" smtClean="0"/>
              <a:t>Galya</a:t>
            </a:r>
            <a:r>
              <a:rPr lang="en-US" dirty="0" smtClean="0"/>
              <a:t> </a:t>
            </a:r>
            <a:r>
              <a:rPr lang="en-US" dirty="0" err="1" smtClean="0"/>
              <a:t>Komleva</a:t>
            </a:r>
            <a:r>
              <a:rPr lang="en-US" dirty="0" smtClean="0"/>
              <a:t> was the first among them. The young messenger used to bring partisans’ instructions to Anna and deliver her reports back to the partisans along with bread, potatoes and other food which was very hard to procure. Once, when a messenger from the partisans failed to arrive on time, </a:t>
            </a:r>
            <a:r>
              <a:rPr lang="en-US" dirty="0" err="1" smtClean="0"/>
              <a:t>Galya</a:t>
            </a:r>
            <a:r>
              <a:rPr lang="en-US" dirty="0" smtClean="0"/>
              <a:t>, half-frozen, made her way through the forest, delivered the message and, after she had warmed</a:t>
            </a:r>
            <a:endParaRPr lang="ru-RU" dirty="0"/>
          </a:p>
        </p:txBody>
      </p:sp>
      <p:pic>
        <p:nvPicPr>
          <p:cNvPr id="5" name="Рисунок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895487" y="3747089"/>
            <a:ext cx="2989877" cy="2862000"/>
          </a:xfrm>
          <a:prstGeom prst="rect">
            <a:avLst/>
          </a:prstGeom>
        </p:spPr>
      </p:pic>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51638" y="731231"/>
            <a:ext cx="2200726" cy="2973600"/>
          </a:xfrm>
          <a:prstGeom prst="rect">
            <a:avLst/>
          </a:prstGeom>
        </p:spPr>
      </p:pic>
      <p:sp>
        <p:nvSpPr>
          <p:cNvPr id="3" name="Подзаголовок 2"/>
          <p:cNvSpPr>
            <a:spLocks noGrp="1"/>
          </p:cNvSpPr>
          <p:nvPr>
            <p:ph type="subTitle" idx="1"/>
          </p:nvPr>
        </p:nvSpPr>
        <p:spPr>
          <a:xfrm>
            <a:off x="125338" y="188640"/>
            <a:ext cx="4230638" cy="504056"/>
          </a:xfrm>
        </p:spPr>
        <p:txBody>
          <a:bodyPr>
            <a:normAutofit lnSpcReduction="10000"/>
          </a:bodyPr>
          <a:lstStyle/>
          <a:p>
            <a:pPr algn="l"/>
            <a:r>
              <a:rPr lang="en-US" b="1" dirty="0" err="1" smtClean="0"/>
              <a:t>Galya</a:t>
            </a:r>
            <a:r>
              <a:rPr lang="en-US" b="1" dirty="0" smtClean="0"/>
              <a:t> </a:t>
            </a:r>
            <a:r>
              <a:rPr lang="en-US" b="1" dirty="0" err="1" smtClean="0"/>
              <a:t>Komleva</a:t>
            </a:r>
            <a:endParaRPr lang="ru-RU" b="1" dirty="0"/>
          </a:p>
        </p:txBody>
      </p:sp>
      <p:sp>
        <p:nvSpPr>
          <p:cNvPr id="7" name="TextBox 6"/>
          <p:cNvSpPr txBox="1"/>
          <p:nvPr/>
        </p:nvSpPr>
        <p:spPr>
          <a:xfrm>
            <a:off x="154653" y="3682122"/>
            <a:ext cx="5643849" cy="2862322"/>
          </a:xfrm>
          <a:prstGeom prst="rect">
            <a:avLst/>
          </a:prstGeom>
          <a:noFill/>
        </p:spPr>
        <p:txBody>
          <a:bodyPr wrap="square" rtlCol="0">
            <a:spAutoFit/>
          </a:bodyPr>
          <a:lstStyle/>
          <a:p>
            <a:r>
              <a:rPr lang="en-US" dirty="0"/>
              <a:t>up </a:t>
            </a:r>
            <a:r>
              <a:rPr lang="en-US" dirty="0" smtClean="0"/>
              <a:t>a little, </a:t>
            </a:r>
            <a:r>
              <a:rPr lang="en-US" dirty="0"/>
              <a:t>hurried back to the </a:t>
            </a:r>
            <a:r>
              <a:rPr lang="en-US" dirty="0" smtClean="0"/>
              <a:t>village with a new instruction. She and her friend, young </a:t>
            </a:r>
            <a:r>
              <a:rPr lang="en-US" dirty="0" err="1" smtClean="0"/>
              <a:t>komsomol</a:t>
            </a:r>
            <a:r>
              <a:rPr lang="en-US" dirty="0" smtClean="0"/>
              <a:t> member </a:t>
            </a:r>
            <a:r>
              <a:rPr lang="en-US" dirty="0" err="1" smtClean="0"/>
              <a:t>Tasya</a:t>
            </a:r>
            <a:r>
              <a:rPr lang="en-US" dirty="0" smtClean="0"/>
              <a:t> </a:t>
            </a:r>
            <a:r>
              <a:rPr lang="en-US" dirty="0" err="1" smtClean="0"/>
              <a:t>Yakovlleva</a:t>
            </a:r>
            <a:r>
              <a:rPr lang="en-US" dirty="0" smtClean="0"/>
              <a:t>, distributed leaflets in the village at night. The fascists tracked out and arrested them</a:t>
            </a:r>
            <a:r>
              <a:rPr lang="ru-RU" dirty="0" smtClean="0"/>
              <a:t>. </a:t>
            </a:r>
            <a:r>
              <a:rPr lang="en-US" dirty="0" smtClean="0"/>
              <a:t>For two months they were held in prison. The fascists beat her</a:t>
            </a:r>
            <a:r>
              <a:rPr lang="ru-RU" dirty="0" smtClean="0"/>
              <a:t> </a:t>
            </a:r>
            <a:r>
              <a:rPr lang="en-US" dirty="0" smtClean="0"/>
              <a:t>badly, threw to the prison cell and next morning interrogated again. Nothing did she say to the enemy, no one did she betray. The young patriot was shot dead by the fascists.</a:t>
            </a:r>
            <a:endParaRPr lang="ru-RU" dirty="0"/>
          </a:p>
        </p:txBody>
      </p:sp>
    </p:spTree>
    <p:extLst>
      <p:ext uri="{BB962C8B-B14F-4D97-AF65-F5344CB8AC3E}">
        <p14:creationId xmlns:p14="http://schemas.microsoft.com/office/powerpoint/2010/main" xmlns="" val="4021825041"/>
      </p:ext>
    </p:extLst>
  </p:cSld>
  <p:clrMapOvr>
    <a:masterClrMapping/>
  </p:clrMapOvr>
  <mc:AlternateContent xmlns:mc="http://schemas.openxmlformats.org/markup-compatibility/2006">
    <mc:Choice xmlns:p14="http://schemas.microsoft.com/office/powerpoint/2010/main" xmlns="" Requires="p14">
      <p:transition spd="slow" p14:dur="2500" advClick="0" advTm="40000">
        <p14:reveal/>
      </p:transition>
    </mc:Choice>
    <mc:Fallback>
      <p:transition spd="slow" advClick="0" advTm="40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483768" y="638686"/>
            <a:ext cx="6401596" cy="3139321"/>
          </a:xfrm>
          <a:prstGeom prst="rect">
            <a:avLst/>
          </a:prstGeom>
          <a:noFill/>
        </p:spPr>
        <p:txBody>
          <a:bodyPr wrap="square" rtlCol="0">
            <a:spAutoFit/>
          </a:bodyPr>
          <a:lstStyle/>
          <a:p>
            <a:r>
              <a:rPr lang="en-US" dirty="0" smtClean="0"/>
              <a:t>He dreamt of the sky when he was just a little boy</a:t>
            </a:r>
            <a:r>
              <a:rPr lang="ru-RU" dirty="0" smtClean="0"/>
              <a:t>. </a:t>
            </a:r>
            <a:r>
              <a:rPr lang="en-US" dirty="0" err="1" smtClean="0"/>
              <a:t>Arkady’s</a:t>
            </a:r>
            <a:r>
              <a:rPr lang="en-US" dirty="0" smtClean="0"/>
              <a:t> father, Nikolay </a:t>
            </a:r>
            <a:r>
              <a:rPr lang="en-US" dirty="0" err="1" smtClean="0"/>
              <a:t>Petrovich</a:t>
            </a:r>
            <a:r>
              <a:rPr lang="en-US" dirty="0" smtClean="0"/>
              <a:t> </a:t>
            </a:r>
            <a:r>
              <a:rPr lang="en-US" dirty="0" err="1" smtClean="0"/>
              <a:t>Kamanin</a:t>
            </a:r>
            <a:r>
              <a:rPr lang="en-US" dirty="0" smtClean="0"/>
              <a:t>, was a pilot</a:t>
            </a:r>
            <a:r>
              <a:rPr lang="ru-RU" dirty="0" smtClean="0"/>
              <a:t> </a:t>
            </a:r>
            <a:r>
              <a:rPr lang="en-US" dirty="0" smtClean="0"/>
              <a:t>and rescued polar explorers from the wrecked </a:t>
            </a:r>
            <a:r>
              <a:rPr lang="en-US" dirty="0" err="1" smtClean="0"/>
              <a:t>Cheluskin</a:t>
            </a:r>
            <a:r>
              <a:rPr lang="en-US" dirty="0" smtClean="0"/>
              <a:t> ship. For this feat his father was awarded the title of the Hero of the Soviet Union. His father’s friend, great pilot Mikhail </a:t>
            </a:r>
            <a:r>
              <a:rPr lang="en-US" dirty="0" err="1" smtClean="0"/>
              <a:t>Vasilievich</a:t>
            </a:r>
            <a:r>
              <a:rPr lang="en-US" dirty="0" smtClean="0"/>
              <a:t> </a:t>
            </a:r>
            <a:r>
              <a:rPr lang="en-US" dirty="0" err="1" smtClean="0"/>
              <a:t>Vodopianov</a:t>
            </a:r>
            <a:r>
              <a:rPr lang="en-US" dirty="0" smtClean="0"/>
              <a:t> also served a good example for the young boy. But </a:t>
            </a:r>
            <a:r>
              <a:rPr lang="en-US" dirty="0" err="1" smtClean="0"/>
              <a:t>Arkady</a:t>
            </a:r>
            <a:r>
              <a:rPr lang="en-US" dirty="0" smtClean="0"/>
              <a:t> was not allowed to fly on his own. ‘First you should grow up’, he was always said. When the war began he began working at an aviation plant, then at the airfield. He used any chance to rise to the sky. Once the pilot was </a:t>
            </a:r>
            <a:endParaRPr lang="ru-RU" dirty="0"/>
          </a:p>
        </p:txBody>
      </p:sp>
      <p:pic>
        <p:nvPicPr>
          <p:cNvPr id="5" name="Рисунок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895654" y="3735352"/>
            <a:ext cx="2989877" cy="2862000"/>
          </a:xfrm>
          <a:prstGeom prst="rect">
            <a:avLst/>
          </a:prstGeom>
        </p:spPr>
      </p:pic>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49150" y="743272"/>
            <a:ext cx="2200726" cy="2973600"/>
          </a:xfrm>
          <a:prstGeom prst="rect">
            <a:avLst/>
          </a:prstGeom>
        </p:spPr>
      </p:pic>
      <p:sp>
        <p:nvSpPr>
          <p:cNvPr id="3" name="Подзаголовок 2"/>
          <p:cNvSpPr>
            <a:spLocks noGrp="1"/>
          </p:cNvSpPr>
          <p:nvPr>
            <p:ph type="subTitle" idx="1"/>
          </p:nvPr>
        </p:nvSpPr>
        <p:spPr>
          <a:xfrm>
            <a:off x="125338" y="188640"/>
            <a:ext cx="4590677" cy="504056"/>
          </a:xfrm>
        </p:spPr>
        <p:txBody>
          <a:bodyPr>
            <a:normAutofit lnSpcReduction="10000"/>
          </a:bodyPr>
          <a:lstStyle/>
          <a:p>
            <a:pPr algn="l"/>
            <a:r>
              <a:rPr lang="en-US" b="1" dirty="0" err="1" smtClean="0"/>
              <a:t>Arkady</a:t>
            </a:r>
            <a:r>
              <a:rPr lang="en-US" b="1" dirty="0" smtClean="0"/>
              <a:t> </a:t>
            </a:r>
            <a:r>
              <a:rPr lang="en-US" b="1" dirty="0" err="1" smtClean="0"/>
              <a:t>Kamanin</a:t>
            </a:r>
            <a:endParaRPr lang="ru-RU" b="1" dirty="0"/>
          </a:p>
        </p:txBody>
      </p:sp>
      <p:sp>
        <p:nvSpPr>
          <p:cNvPr id="7" name="TextBox 6"/>
          <p:cNvSpPr txBox="1"/>
          <p:nvPr/>
        </p:nvSpPr>
        <p:spPr>
          <a:xfrm>
            <a:off x="152165" y="3669092"/>
            <a:ext cx="5646504" cy="2308324"/>
          </a:xfrm>
          <a:prstGeom prst="rect">
            <a:avLst/>
          </a:prstGeom>
          <a:noFill/>
        </p:spPr>
        <p:txBody>
          <a:bodyPr wrap="square" rtlCol="0">
            <a:spAutoFit/>
          </a:bodyPr>
          <a:lstStyle/>
          <a:p>
            <a:r>
              <a:rPr lang="en-US" dirty="0" smtClean="0"/>
              <a:t>wounded and </a:t>
            </a:r>
            <a:r>
              <a:rPr lang="en-US" dirty="0" err="1" smtClean="0"/>
              <a:t>Arkady</a:t>
            </a:r>
            <a:r>
              <a:rPr lang="en-US" dirty="0" smtClean="0"/>
              <a:t> landed the plane himself. After that </a:t>
            </a:r>
            <a:r>
              <a:rPr lang="en-US" dirty="0" err="1" smtClean="0"/>
              <a:t>Arkady</a:t>
            </a:r>
            <a:r>
              <a:rPr lang="en-US" dirty="0" smtClean="0"/>
              <a:t> was allowed to learn flying. Soon he started piloting planes on his own. Once he saw from the sky a wrecked Soviet plane</a:t>
            </a:r>
            <a:r>
              <a:rPr lang="ru-RU" dirty="0" smtClean="0"/>
              <a:t>. </a:t>
            </a:r>
            <a:r>
              <a:rPr lang="en-US" dirty="0" smtClean="0"/>
              <a:t>Under severe mortar fire he landed his plane, transported the wounded pilot to his plane, rose to the sky and returned to his airfield. The Red Star Decoration shone on his chest.</a:t>
            </a:r>
            <a:endParaRPr lang="ru-RU" dirty="0"/>
          </a:p>
        </p:txBody>
      </p:sp>
    </p:spTree>
    <p:extLst>
      <p:ext uri="{BB962C8B-B14F-4D97-AF65-F5344CB8AC3E}">
        <p14:creationId xmlns:p14="http://schemas.microsoft.com/office/powerpoint/2010/main" xmlns="" val="4021825041"/>
      </p:ext>
    </p:extLst>
  </p:cSld>
  <p:clrMapOvr>
    <a:masterClrMapping/>
  </p:clrMapOvr>
  <mc:AlternateContent xmlns:mc="http://schemas.openxmlformats.org/markup-compatibility/2006">
    <mc:Choice xmlns:p14="http://schemas.microsoft.com/office/powerpoint/2010/main" xmlns="" Requires="p14">
      <p:transition spd="slow" p14:dur="2500" advClick="0" advTm="40000">
        <p14:reveal/>
      </p:transition>
    </mc:Choice>
    <mc:Fallback>
      <p:transition spd="slow" advClick="0" advTm="4000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483768" y="638686"/>
            <a:ext cx="6401596" cy="3139321"/>
          </a:xfrm>
          <a:prstGeom prst="rect">
            <a:avLst/>
          </a:prstGeom>
          <a:noFill/>
        </p:spPr>
        <p:txBody>
          <a:bodyPr wrap="square" rtlCol="0">
            <a:spAutoFit/>
          </a:bodyPr>
          <a:lstStyle/>
          <a:p>
            <a:r>
              <a:rPr lang="en-US" dirty="0" smtClean="0"/>
              <a:t>The war found young </a:t>
            </a:r>
            <a:r>
              <a:rPr lang="en-US" dirty="0"/>
              <a:t>Leningrad pioneer </a:t>
            </a:r>
            <a:r>
              <a:rPr lang="en-US" dirty="0" err="1" smtClean="0"/>
              <a:t>Zina</a:t>
            </a:r>
            <a:r>
              <a:rPr lang="en-US" dirty="0" smtClean="0"/>
              <a:t> </a:t>
            </a:r>
            <a:r>
              <a:rPr lang="en-US" dirty="0" err="1" smtClean="0"/>
              <a:t>Portnova</a:t>
            </a:r>
            <a:r>
              <a:rPr lang="en-US" dirty="0" smtClean="0"/>
              <a:t> in </a:t>
            </a:r>
            <a:r>
              <a:rPr lang="en-US" dirty="0" err="1" smtClean="0"/>
              <a:t>Zuya</a:t>
            </a:r>
            <a:r>
              <a:rPr lang="en-US" dirty="0" smtClean="0"/>
              <a:t> village of Vitebsk Region where she was spending her vacation. An underground </a:t>
            </a:r>
            <a:r>
              <a:rPr lang="en-US" dirty="0" err="1" smtClean="0"/>
              <a:t>komsomol</a:t>
            </a:r>
            <a:r>
              <a:rPr lang="en-US" dirty="0" smtClean="0"/>
              <a:t> and youth organization </a:t>
            </a:r>
            <a:r>
              <a:rPr lang="en-US" i="1" dirty="0" smtClean="0"/>
              <a:t>Young Avengers</a:t>
            </a:r>
            <a:r>
              <a:rPr lang="ru-RU" i="1" dirty="0" smtClean="0"/>
              <a:t> </a:t>
            </a:r>
            <a:r>
              <a:rPr lang="en-US" dirty="0" smtClean="0"/>
              <a:t>was established in </a:t>
            </a:r>
            <a:r>
              <a:rPr lang="en-US" dirty="0" err="1" smtClean="0"/>
              <a:t>Obol</a:t>
            </a:r>
            <a:r>
              <a:rPr lang="en-US" dirty="0" smtClean="0"/>
              <a:t>, and </a:t>
            </a:r>
            <a:r>
              <a:rPr lang="en-US" dirty="0" err="1" smtClean="0"/>
              <a:t>Zina</a:t>
            </a:r>
            <a:r>
              <a:rPr lang="en-US" dirty="0" smtClean="0"/>
              <a:t> was elected its member. She participated in subversive activities, distributed leaflets, scouted for the partisans. </a:t>
            </a:r>
            <a:r>
              <a:rPr lang="ru-RU" dirty="0"/>
              <a:t/>
            </a:r>
            <a:br>
              <a:rPr lang="ru-RU" dirty="0"/>
            </a:br>
            <a:r>
              <a:rPr lang="en-US" dirty="0" smtClean="0"/>
              <a:t>In December 1943 she was returning from a mission. In </a:t>
            </a:r>
            <a:r>
              <a:rPr lang="en-US" dirty="0" err="1" smtClean="0"/>
              <a:t>Mostischi</a:t>
            </a:r>
            <a:r>
              <a:rPr lang="en-US" dirty="0" smtClean="0"/>
              <a:t> village she was given away by a traitor. The fascists seized the young partisan and tortured her. But only silence, contempt and hatred </a:t>
            </a:r>
            <a:r>
              <a:rPr lang="en-US" dirty="0"/>
              <a:t>were her answer </a:t>
            </a:r>
            <a:endParaRPr lang="ru-RU" dirty="0"/>
          </a:p>
        </p:txBody>
      </p:sp>
      <p:pic>
        <p:nvPicPr>
          <p:cNvPr id="7" name="Рисунок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895487" y="3737858"/>
            <a:ext cx="2989877" cy="2862000"/>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37674" y="743272"/>
            <a:ext cx="2200726" cy="2973600"/>
          </a:xfrm>
          <a:prstGeom prst="rect">
            <a:avLst/>
          </a:prstGeom>
        </p:spPr>
      </p:pic>
      <p:sp>
        <p:nvSpPr>
          <p:cNvPr id="3" name="Подзаголовок 2"/>
          <p:cNvSpPr>
            <a:spLocks noGrp="1"/>
          </p:cNvSpPr>
          <p:nvPr>
            <p:ph type="subTitle" idx="1"/>
          </p:nvPr>
        </p:nvSpPr>
        <p:spPr>
          <a:xfrm>
            <a:off x="125338" y="188640"/>
            <a:ext cx="4374653" cy="504056"/>
          </a:xfrm>
        </p:spPr>
        <p:txBody>
          <a:bodyPr>
            <a:normAutofit lnSpcReduction="10000"/>
          </a:bodyPr>
          <a:lstStyle/>
          <a:p>
            <a:pPr algn="l"/>
            <a:r>
              <a:rPr lang="en-US" b="1" dirty="0" err="1" smtClean="0"/>
              <a:t>Zina</a:t>
            </a:r>
            <a:r>
              <a:rPr lang="en-US" b="1" dirty="0" smtClean="0"/>
              <a:t> </a:t>
            </a:r>
            <a:r>
              <a:rPr lang="en-US" b="1" dirty="0" err="1" smtClean="0"/>
              <a:t>Portnova</a:t>
            </a:r>
            <a:endParaRPr lang="ru-RU" b="1" dirty="0"/>
          </a:p>
        </p:txBody>
      </p:sp>
      <p:sp>
        <p:nvSpPr>
          <p:cNvPr id="8" name="TextBox 7"/>
          <p:cNvSpPr txBox="1"/>
          <p:nvPr/>
        </p:nvSpPr>
        <p:spPr>
          <a:xfrm>
            <a:off x="121566" y="3682743"/>
            <a:ext cx="5640481" cy="2308324"/>
          </a:xfrm>
          <a:prstGeom prst="rect">
            <a:avLst/>
          </a:prstGeom>
          <a:noFill/>
        </p:spPr>
        <p:txBody>
          <a:bodyPr wrap="square" rtlCol="0">
            <a:spAutoFit/>
          </a:bodyPr>
          <a:lstStyle/>
          <a:p>
            <a:r>
              <a:rPr lang="en-US" dirty="0" smtClean="0"/>
              <a:t>to the enemy</a:t>
            </a:r>
            <a:r>
              <a:rPr lang="ru-RU" dirty="0" smtClean="0"/>
              <a:t>. </a:t>
            </a:r>
            <a:r>
              <a:rPr lang="en-US" dirty="0" smtClean="0"/>
              <a:t>At interrogation </a:t>
            </a:r>
            <a:r>
              <a:rPr lang="en-US" dirty="0" err="1" smtClean="0"/>
              <a:t>Zina</a:t>
            </a:r>
            <a:r>
              <a:rPr lang="en-US" dirty="0" smtClean="0"/>
              <a:t> grabbed a pistol from the table and shot the fascist. Another officer who heard the shooting ran into the room just to be shot dead as well. </a:t>
            </a:r>
          </a:p>
          <a:p>
            <a:r>
              <a:rPr lang="en-US" dirty="0" err="1" smtClean="0"/>
              <a:t>Zina</a:t>
            </a:r>
            <a:r>
              <a:rPr lang="en-US" dirty="0" smtClean="0"/>
              <a:t> tried to run away but the fascists caught her… She was tortured to death but she resisted to her last breath. </a:t>
            </a:r>
            <a:r>
              <a:rPr lang="en-US" dirty="0" err="1" smtClean="0"/>
              <a:t>Zina</a:t>
            </a:r>
            <a:r>
              <a:rPr lang="en-US" dirty="0" smtClean="0"/>
              <a:t> was awarded the title of the Hero of the Soviet Union.</a:t>
            </a:r>
            <a:endParaRPr lang="ru-RU" dirty="0"/>
          </a:p>
        </p:txBody>
      </p:sp>
    </p:spTree>
    <p:extLst>
      <p:ext uri="{BB962C8B-B14F-4D97-AF65-F5344CB8AC3E}">
        <p14:creationId xmlns:p14="http://schemas.microsoft.com/office/powerpoint/2010/main" xmlns="" val="4021825041"/>
      </p:ext>
    </p:extLst>
  </p:cSld>
  <p:clrMapOvr>
    <a:masterClrMapping/>
  </p:clrMapOvr>
  <mc:AlternateContent xmlns:mc="http://schemas.openxmlformats.org/markup-compatibility/2006">
    <mc:Choice xmlns:p14="http://schemas.microsoft.com/office/powerpoint/2010/main" xmlns="" Requires="p14">
      <p:transition spd="slow" p14:dur="2500" advClick="0" advTm="40000">
        <p14:reveal/>
      </p:transition>
    </mc:Choice>
    <mc:Fallback>
      <p:transition spd="slow" advClick="0" advTm="4000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483768" y="638686"/>
            <a:ext cx="6401596" cy="3139321"/>
          </a:xfrm>
          <a:prstGeom prst="rect">
            <a:avLst/>
          </a:prstGeom>
          <a:noFill/>
        </p:spPr>
        <p:txBody>
          <a:bodyPr wrap="square" rtlCol="0">
            <a:spAutoFit/>
          </a:bodyPr>
          <a:lstStyle/>
          <a:p>
            <a:r>
              <a:rPr lang="en-US" dirty="0" smtClean="0"/>
              <a:t>Chernigov Region</a:t>
            </a:r>
            <a:r>
              <a:rPr lang="ru-RU" dirty="0" smtClean="0"/>
              <a:t>. </a:t>
            </a:r>
            <a:r>
              <a:rPr lang="en-US" dirty="0" smtClean="0"/>
              <a:t>A platoon of Soviet troops was fighting the enemy to cover </a:t>
            </a:r>
            <a:r>
              <a:rPr lang="en-US" dirty="0"/>
              <a:t>the retreat of </a:t>
            </a:r>
            <a:r>
              <a:rPr lang="en-US" dirty="0" smtClean="0"/>
              <a:t>the main forces. A young boy was delivering cartridges to soldiers. The boy’s name was </a:t>
            </a:r>
            <a:r>
              <a:rPr lang="en-US" dirty="0" err="1" smtClean="0"/>
              <a:t>Vasys</a:t>
            </a:r>
            <a:r>
              <a:rPr lang="en-US" dirty="0" smtClean="0"/>
              <a:t> </a:t>
            </a:r>
            <a:r>
              <a:rPr lang="en-US" dirty="0" err="1" smtClean="0"/>
              <a:t>Korobko</a:t>
            </a:r>
            <a:r>
              <a:rPr lang="en-US" dirty="0" smtClean="0"/>
              <a:t>. </a:t>
            </a:r>
          </a:p>
          <a:p>
            <a:r>
              <a:rPr lang="en-US" dirty="0" smtClean="0"/>
              <a:t>At  night he carried out the red young pioneers’ flag from the school building occupied by fascists. Outskirts of the village. </a:t>
            </a:r>
            <a:r>
              <a:rPr lang="en-US" dirty="0" err="1" smtClean="0"/>
              <a:t>Vasya</a:t>
            </a:r>
            <a:r>
              <a:rPr lang="en-US" dirty="0" smtClean="0"/>
              <a:t> sits under the bridge taking out the iron cramps and sawing the piles. In the </a:t>
            </a:r>
            <a:r>
              <a:rPr lang="en-US" dirty="0"/>
              <a:t>morning from a shelter he watches </a:t>
            </a:r>
            <a:r>
              <a:rPr lang="en-US" dirty="0" smtClean="0"/>
              <a:t>the bridge crashing under the German </a:t>
            </a:r>
            <a:r>
              <a:rPr lang="en-US" dirty="0" err="1" smtClean="0"/>
              <a:t>armoured</a:t>
            </a:r>
            <a:r>
              <a:rPr lang="en-US" dirty="0" smtClean="0"/>
              <a:t> vehicles</a:t>
            </a:r>
            <a:r>
              <a:rPr lang="ru-RU" dirty="0" smtClean="0"/>
              <a:t>. </a:t>
            </a:r>
            <a:r>
              <a:rPr lang="en-US" dirty="0" smtClean="0"/>
              <a:t>The partisans entrusted </a:t>
            </a:r>
            <a:r>
              <a:rPr lang="en-US" dirty="0" err="1" smtClean="0"/>
              <a:t>Vasya</a:t>
            </a:r>
            <a:r>
              <a:rPr lang="en-US" dirty="0" smtClean="0"/>
              <a:t> to become a scout in the den of the enemy.</a:t>
            </a:r>
            <a:endParaRPr lang="ru-RU" dirty="0"/>
          </a:p>
        </p:txBody>
      </p:sp>
      <p:pic>
        <p:nvPicPr>
          <p:cNvPr id="5" name="Рисунок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895654" y="3716872"/>
            <a:ext cx="2989877" cy="2862000"/>
          </a:xfrm>
          <a:prstGeom prst="rect">
            <a:avLst/>
          </a:prstGeom>
        </p:spPr>
      </p:pic>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51638" y="743272"/>
            <a:ext cx="2200726" cy="2973600"/>
          </a:xfrm>
          <a:prstGeom prst="rect">
            <a:avLst/>
          </a:prstGeom>
        </p:spPr>
      </p:pic>
      <p:sp>
        <p:nvSpPr>
          <p:cNvPr id="3" name="Подзаголовок 2"/>
          <p:cNvSpPr>
            <a:spLocks noGrp="1"/>
          </p:cNvSpPr>
          <p:nvPr>
            <p:ph type="subTitle" idx="1"/>
          </p:nvPr>
        </p:nvSpPr>
        <p:spPr>
          <a:xfrm>
            <a:off x="125338" y="188640"/>
            <a:ext cx="3582566" cy="504056"/>
          </a:xfrm>
        </p:spPr>
        <p:txBody>
          <a:bodyPr>
            <a:normAutofit lnSpcReduction="10000"/>
          </a:bodyPr>
          <a:lstStyle/>
          <a:p>
            <a:pPr algn="l"/>
            <a:r>
              <a:rPr lang="en-US" b="1" dirty="0" err="1" smtClean="0"/>
              <a:t>Vasya</a:t>
            </a:r>
            <a:r>
              <a:rPr lang="en-US" b="1" dirty="0" smtClean="0"/>
              <a:t> </a:t>
            </a:r>
            <a:r>
              <a:rPr lang="en-US" b="1" dirty="0" err="1" smtClean="0"/>
              <a:t>Korobko</a:t>
            </a:r>
            <a:endParaRPr lang="ru-RU" b="1" dirty="0"/>
          </a:p>
        </p:txBody>
      </p:sp>
      <p:sp>
        <p:nvSpPr>
          <p:cNvPr id="7" name="TextBox 6"/>
          <p:cNvSpPr txBox="1"/>
          <p:nvPr/>
        </p:nvSpPr>
        <p:spPr>
          <a:xfrm>
            <a:off x="140798" y="3695703"/>
            <a:ext cx="5754856" cy="3139321"/>
          </a:xfrm>
          <a:prstGeom prst="rect">
            <a:avLst/>
          </a:prstGeom>
          <a:noFill/>
        </p:spPr>
        <p:txBody>
          <a:bodyPr wrap="square" rtlCol="0">
            <a:spAutoFit/>
          </a:bodyPr>
          <a:lstStyle/>
          <a:p>
            <a:r>
              <a:rPr lang="en-US" dirty="0" smtClean="0"/>
              <a:t>He heats the stoves and listens what fascists say, remembers and delivers information to the partisans. The fascists forced </a:t>
            </a:r>
            <a:r>
              <a:rPr lang="en-US" dirty="0" err="1" smtClean="0"/>
              <a:t>Vasya</a:t>
            </a:r>
            <a:r>
              <a:rPr lang="en-US" dirty="0" smtClean="0"/>
              <a:t> to lead them to the forest to find the partisans. But </a:t>
            </a:r>
            <a:r>
              <a:rPr lang="en-US" dirty="0" err="1" smtClean="0"/>
              <a:t>Vasya</a:t>
            </a:r>
            <a:r>
              <a:rPr lang="en-US" dirty="0" smtClean="0"/>
              <a:t> led them to the ambush of the </a:t>
            </a:r>
            <a:r>
              <a:rPr lang="en-US" dirty="0" err="1" smtClean="0"/>
              <a:t>Polizeis</a:t>
            </a:r>
            <a:r>
              <a:rPr lang="en-US" dirty="0" smtClean="0"/>
              <a:t>. </a:t>
            </a:r>
            <a:r>
              <a:rPr lang="en-US" dirty="0"/>
              <a:t>In the dark </a:t>
            </a:r>
            <a:r>
              <a:rPr lang="en-US" dirty="0" smtClean="0"/>
              <a:t>the fascists took them for partisans and opened wild fire, killed all the </a:t>
            </a:r>
            <a:r>
              <a:rPr lang="en-US" dirty="0" err="1" smtClean="0"/>
              <a:t>Polizeis</a:t>
            </a:r>
            <a:r>
              <a:rPr lang="en-US" dirty="0" smtClean="0"/>
              <a:t> and suffered bad casualties themselves. Together with the partisans </a:t>
            </a:r>
            <a:r>
              <a:rPr lang="en-US" dirty="0" err="1" smtClean="0"/>
              <a:t>Vasya</a:t>
            </a:r>
            <a:r>
              <a:rPr lang="en-US" dirty="0" smtClean="0"/>
              <a:t> destroyed nine echelons and killed hundreds of fascists. In one of severe battles he was shot down.</a:t>
            </a:r>
            <a:r>
              <a:rPr lang="ru-RU" dirty="0" smtClean="0"/>
              <a:t> </a:t>
            </a:r>
            <a:endParaRPr lang="ru-RU" dirty="0"/>
          </a:p>
        </p:txBody>
      </p:sp>
    </p:spTree>
    <p:extLst>
      <p:ext uri="{BB962C8B-B14F-4D97-AF65-F5344CB8AC3E}">
        <p14:creationId xmlns:p14="http://schemas.microsoft.com/office/powerpoint/2010/main" xmlns="" val="4021825041"/>
      </p:ext>
    </p:extLst>
  </p:cSld>
  <p:clrMapOvr>
    <a:masterClrMapping/>
  </p:clrMapOvr>
  <mc:AlternateContent xmlns:mc="http://schemas.openxmlformats.org/markup-compatibility/2006">
    <mc:Choice xmlns:p14="http://schemas.microsoft.com/office/powerpoint/2010/main" xmlns="" Requires="p14">
      <p:transition spd="slow" p14:dur="2500" advClick="0" advTm="40000">
        <p14:reveal/>
      </p:transition>
    </mc:Choice>
    <mc:Fallback>
      <p:transition spd="slow" advClick="0" advTm="4000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483768" y="638686"/>
            <a:ext cx="6401596" cy="3139321"/>
          </a:xfrm>
          <a:prstGeom prst="rect">
            <a:avLst/>
          </a:prstGeom>
          <a:noFill/>
        </p:spPr>
        <p:txBody>
          <a:bodyPr wrap="square" rtlCol="0">
            <a:spAutoFit/>
          </a:bodyPr>
          <a:lstStyle/>
          <a:p>
            <a:r>
              <a:rPr lang="en-US" dirty="0" smtClean="0"/>
              <a:t>Leningrad schoolgirl Larisa </a:t>
            </a:r>
            <a:r>
              <a:rPr lang="en-US" dirty="0" err="1" smtClean="0"/>
              <a:t>Mikheyenko</a:t>
            </a:r>
            <a:r>
              <a:rPr lang="en-US" dirty="0" smtClean="0"/>
              <a:t> was recommended to receive the Government decoration for exploding the railway bridge over the </a:t>
            </a:r>
            <a:r>
              <a:rPr lang="en-US" dirty="0" err="1" smtClean="0"/>
              <a:t>Drissa</a:t>
            </a:r>
            <a:r>
              <a:rPr lang="en-US" dirty="0" smtClean="0"/>
              <a:t> river. But the award was never presented to her… The war cut off the girl from her native town. In summer she left for vacations to </a:t>
            </a:r>
            <a:r>
              <a:rPr lang="en-US" dirty="0" err="1" smtClean="0"/>
              <a:t>Pustoshkinsky</a:t>
            </a:r>
            <a:r>
              <a:rPr lang="en-US" dirty="0" smtClean="0"/>
              <a:t> district and could not return as the village was occupied by fascists. The young pioneer dreamt of making her way to the Soviet troops and one night she left the village with two elder girls. At first the partisan commander refused to admit them saying they are too small to be partisans</a:t>
            </a:r>
            <a:r>
              <a:rPr lang="en-US" dirty="0"/>
              <a:t>. But the girls </a:t>
            </a:r>
            <a:endParaRPr lang="ru-RU" dirty="0"/>
          </a:p>
        </p:txBody>
      </p:sp>
      <p:pic>
        <p:nvPicPr>
          <p:cNvPr id="5" name="Рисунок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895487" y="3735510"/>
            <a:ext cx="2989877" cy="2862000"/>
          </a:xfrm>
          <a:prstGeom prst="rect">
            <a:avLst/>
          </a:prstGeom>
        </p:spPr>
      </p:pic>
      <p:pic>
        <p:nvPicPr>
          <p:cNvPr id="4" name="Рисунок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51520" y="743272"/>
            <a:ext cx="2200726" cy="2973600"/>
          </a:xfrm>
          <a:prstGeom prst="rect">
            <a:avLst/>
          </a:prstGeom>
        </p:spPr>
      </p:pic>
      <p:sp>
        <p:nvSpPr>
          <p:cNvPr id="3" name="Подзаголовок 2"/>
          <p:cNvSpPr>
            <a:spLocks noGrp="1"/>
          </p:cNvSpPr>
          <p:nvPr>
            <p:ph type="subTitle" idx="1"/>
          </p:nvPr>
        </p:nvSpPr>
        <p:spPr>
          <a:xfrm>
            <a:off x="125338" y="188640"/>
            <a:ext cx="4086621" cy="504056"/>
          </a:xfrm>
        </p:spPr>
        <p:txBody>
          <a:bodyPr>
            <a:normAutofit lnSpcReduction="10000"/>
          </a:bodyPr>
          <a:lstStyle/>
          <a:p>
            <a:pPr algn="l"/>
            <a:r>
              <a:rPr lang="en-US" b="1" dirty="0" smtClean="0"/>
              <a:t>Lara </a:t>
            </a:r>
            <a:r>
              <a:rPr lang="en-US" b="1" dirty="0" err="1" smtClean="0"/>
              <a:t>Mikheyenko</a:t>
            </a:r>
            <a:endParaRPr lang="ru-RU" b="1" dirty="0"/>
          </a:p>
        </p:txBody>
      </p:sp>
      <p:sp>
        <p:nvSpPr>
          <p:cNvPr id="2" name="TextBox 1"/>
          <p:cNvSpPr txBox="1"/>
          <p:nvPr/>
        </p:nvSpPr>
        <p:spPr>
          <a:xfrm>
            <a:off x="140680" y="3681022"/>
            <a:ext cx="5643967" cy="2585323"/>
          </a:xfrm>
          <a:prstGeom prst="rect">
            <a:avLst/>
          </a:prstGeom>
          <a:noFill/>
        </p:spPr>
        <p:txBody>
          <a:bodyPr wrap="square" rtlCol="0">
            <a:spAutoFit/>
          </a:bodyPr>
          <a:lstStyle/>
          <a:p>
            <a:r>
              <a:rPr lang="en-US" dirty="0" smtClean="0"/>
              <a:t>managed to do what the adults could not</a:t>
            </a:r>
            <a:r>
              <a:rPr lang="ru-RU" dirty="0" smtClean="0"/>
              <a:t>. </a:t>
            </a:r>
            <a:r>
              <a:rPr lang="en-US" dirty="0" smtClean="0"/>
              <a:t>Dressed in rags Lara wondered around villages finding out where and how the gunnery is located and where the guards are posted. She also took part in combat operations. She was betrayed by a traitor, caught and shot to death by fascists. There is a bitter word in the Decree on awarding Larisa the Decoration of Patriotic War of the 1</a:t>
            </a:r>
            <a:r>
              <a:rPr lang="en-US" baseline="30000" dirty="0" smtClean="0"/>
              <a:t>st</a:t>
            </a:r>
            <a:r>
              <a:rPr lang="en-US" dirty="0" smtClean="0"/>
              <a:t> grade. And this word is “postmortem”. </a:t>
            </a:r>
            <a:endParaRPr lang="ru-RU" dirty="0"/>
          </a:p>
        </p:txBody>
      </p:sp>
    </p:spTree>
    <p:extLst>
      <p:ext uri="{BB962C8B-B14F-4D97-AF65-F5344CB8AC3E}">
        <p14:creationId xmlns:p14="http://schemas.microsoft.com/office/powerpoint/2010/main" xmlns="" val="4021825041"/>
      </p:ext>
    </p:extLst>
  </p:cSld>
  <p:clrMapOvr>
    <a:masterClrMapping/>
  </p:clrMapOvr>
  <mc:AlternateContent xmlns:mc="http://schemas.openxmlformats.org/markup-compatibility/2006">
    <mc:Choice xmlns:p14="http://schemas.microsoft.com/office/powerpoint/2010/main" xmlns="" Requires="p14">
      <p:transition spd="slow" p14:dur="2500" advClick="0" advTm="40000">
        <p14:reveal/>
        <p:sndAc>
          <p:stSnd>
            <p:snd r:embed="rId5" name="Бетховен.wav"/>
          </p:stSnd>
        </p:sndAc>
      </p:transition>
    </mc:Choice>
    <mc:Fallback>
      <p:transition spd="slow" advClick="0" advTm="40000">
        <p:fade/>
        <p:sndAc>
          <p:stSnd>
            <p:snd r:embed="rId2" name="Бетховен.wav"/>
          </p:stSnd>
        </p:sndAc>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483768" y="638686"/>
            <a:ext cx="6401596" cy="3139321"/>
          </a:xfrm>
          <a:prstGeom prst="rect">
            <a:avLst/>
          </a:prstGeom>
          <a:noFill/>
        </p:spPr>
        <p:txBody>
          <a:bodyPr wrap="square" rtlCol="0">
            <a:spAutoFit/>
          </a:bodyPr>
          <a:lstStyle/>
          <a:p>
            <a:r>
              <a:rPr lang="en-US" dirty="0" err="1" smtClean="0"/>
              <a:t>Vitya</a:t>
            </a:r>
            <a:r>
              <a:rPr lang="en-US" dirty="0" smtClean="0"/>
              <a:t> was very good in German at school, and the partisans instructed him to work in the German officers’ canteen. He washed dishes, serviced the officers and listened what they were saying. Drunken fascists often  gave away secret information. Soon German officers noted that </a:t>
            </a:r>
            <a:r>
              <a:rPr lang="en-US" dirty="0" err="1" smtClean="0"/>
              <a:t>Vitya</a:t>
            </a:r>
            <a:r>
              <a:rPr lang="en-US" dirty="0" smtClean="0"/>
              <a:t> was clever</a:t>
            </a:r>
            <a:r>
              <a:rPr lang="ru-RU" dirty="0" smtClean="0"/>
              <a:t> </a:t>
            </a:r>
            <a:r>
              <a:rPr lang="en-US" dirty="0" smtClean="0"/>
              <a:t>and bright. They made him their messenger at the headquarters. It could never occur to them that the most secret information was delivered directly to the partisans. Once </a:t>
            </a:r>
            <a:r>
              <a:rPr lang="en-US" dirty="0" err="1" smtClean="0"/>
              <a:t>Vitya</a:t>
            </a:r>
            <a:r>
              <a:rPr lang="en-US" dirty="0" smtClean="0"/>
              <a:t> was instructed to cross the front line with his friend </a:t>
            </a:r>
            <a:r>
              <a:rPr lang="en-US" dirty="0" err="1" smtClean="0"/>
              <a:t>Shura</a:t>
            </a:r>
            <a:r>
              <a:rPr lang="en-US" dirty="0" smtClean="0"/>
              <a:t> </a:t>
            </a:r>
            <a:r>
              <a:rPr lang="en-US" dirty="0" err="1" smtClean="0"/>
              <a:t>Kober</a:t>
            </a:r>
            <a:r>
              <a:rPr lang="en-US" dirty="0" smtClean="0"/>
              <a:t> and establish communication with Moscow. </a:t>
            </a:r>
            <a:r>
              <a:rPr lang="ru-RU" dirty="0"/>
              <a:t>  </a:t>
            </a: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895654" y="3735510"/>
            <a:ext cx="2989877" cy="2862000"/>
          </a:xfrm>
          <a:prstGeom prst="rect">
            <a:avLst/>
          </a:prstGeom>
        </p:spPr>
      </p:pic>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63292" y="743272"/>
            <a:ext cx="2200726" cy="2973600"/>
          </a:xfrm>
          <a:prstGeom prst="rect">
            <a:avLst/>
          </a:prstGeom>
        </p:spPr>
      </p:pic>
      <p:sp>
        <p:nvSpPr>
          <p:cNvPr id="3" name="Подзаголовок 2"/>
          <p:cNvSpPr>
            <a:spLocks noGrp="1"/>
          </p:cNvSpPr>
          <p:nvPr>
            <p:ph type="subTitle" idx="1"/>
          </p:nvPr>
        </p:nvSpPr>
        <p:spPr>
          <a:xfrm>
            <a:off x="125338" y="188640"/>
            <a:ext cx="3870597" cy="504056"/>
          </a:xfrm>
        </p:spPr>
        <p:txBody>
          <a:bodyPr>
            <a:normAutofit lnSpcReduction="10000"/>
          </a:bodyPr>
          <a:lstStyle/>
          <a:p>
            <a:pPr algn="l"/>
            <a:r>
              <a:rPr lang="en-US" b="1" dirty="0" err="1" smtClean="0"/>
              <a:t>Vitya</a:t>
            </a:r>
            <a:r>
              <a:rPr lang="en-US" b="1" dirty="0" smtClean="0"/>
              <a:t> </a:t>
            </a:r>
            <a:r>
              <a:rPr lang="en-US" b="1" dirty="0" err="1" smtClean="0"/>
              <a:t>Khomenko</a:t>
            </a:r>
            <a:endParaRPr lang="ru-RU" b="1" dirty="0"/>
          </a:p>
        </p:txBody>
      </p:sp>
      <p:sp>
        <p:nvSpPr>
          <p:cNvPr id="2" name="TextBox 1"/>
          <p:cNvSpPr txBox="1"/>
          <p:nvPr/>
        </p:nvSpPr>
        <p:spPr>
          <a:xfrm>
            <a:off x="138597" y="3666235"/>
            <a:ext cx="5632362" cy="2308324"/>
          </a:xfrm>
          <a:prstGeom prst="rect">
            <a:avLst/>
          </a:prstGeom>
          <a:noFill/>
        </p:spPr>
        <p:txBody>
          <a:bodyPr wrap="square" rtlCol="0">
            <a:spAutoFit/>
          </a:bodyPr>
          <a:lstStyle/>
          <a:p>
            <a:r>
              <a:rPr lang="en-US" dirty="0" smtClean="0"/>
              <a:t>They reached Moscow, reported the information and came back to </a:t>
            </a:r>
            <a:r>
              <a:rPr lang="en-US" dirty="0" err="1" smtClean="0"/>
              <a:t>Nickolaev</a:t>
            </a:r>
            <a:r>
              <a:rPr lang="en-US" dirty="0" smtClean="0"/>
              <a:t> city with a radio station, explosives and weapons. On December 5, 1942 fascists caught and executed ten partisans including two young boys </a:t>
            </a:r>
            <a:r>
              <a:rPr lang="en-US" dirty="0" err="1" smtClean="0"/>
              <a:t>Shura</a:t>
            </a:r>
            <a:r>
              <a:rPr lang="en-US" dirty="0" smtClean="0"/>
              <a:t> </a:t>
            </a:r>
            <a:r>
              <a:rPr lang="en-US" dirty="0" err="1" smtClean="0"/>
              <a:t>Khober</a:t>
            </a:r>
            <a:r>
              <a:rPr lang="en-US" dirty="0" smtClean="0"/>
              <a:t> and </a:t>
            </a:r>
            <a:r>
              <a:rPr lang="en-US" dirty="0" err="1" smtClean="0"/>
              <a:t>Vitya</a:t>
            </a:r>
            <a:r>
              <a:rPr lang="en-US" dirty="0" smtClean="0"/>
              <a:t> </a:t>
            </a:r>
            <a:r>
              <a:rPr lang="en-US" dirty="0" err="1" smtClean="0"/>
              <a:t>Khomenko</a:t>
            </a:r>
            <a:r>
              <a:rPr lang="en-US" dirty="0" smtClean="0"/>
              <a:t>. Nowadays </a:t>
            </a:r>
            <a:r>
              <a:rPr lang="en-US" dirty="0" err="1" smtClean="0"/>
              <a:t>Vitya’s</a:t>
            </a:r>
            <a:r>
              <a:rPr lang="en-US" dirty="0" smtClean="0"/>
              <a:t> school bears his name. </a:t>
            </a:r>
            <a:r>
              <a:rPr lang="ru-RU" dirty="0"/>
              <a:t/>
            </a:r>
            <a:br>
              <a:rPr lang="ru-RU" dirty="0"/>
            </a:br>
            <a:r>
              <a:rPr lang="ru-RU" dirty="0"/>
              <a:t>  </a:t>
            </a:r>
          </a:p>
        </p:txBody>
      </p:sp>
    </p:spTree>
    <p:extLst>
      <p:ext uri="{BB962C8B-B14F-4D97-AF65-F5344CB8AC3E}">
        <p14:creationId xmlns:p14="http://schemas.microsoft.com/office/powerpoint/2010/main" xmlns="" val="4021825041"/>
      </p:ext>
    </p:extLst>
  </p:cSld>
  <p:clrMapOvr>
    <a:masterClrMapping/>
  </p:clrMapOvr>
  <mc:AlternateContent xmlns:mc="http://schemas.openxmlformats.org/markup-compatibility/2006">
    <mc:Choice xmlns:p14="http://schemas.microsoft.com/office/powerpoint/2010/main" xmlns="" Requires="p14">
      <p:transition spd="slow" p14:dur="2500" advClick="0" advTm="40000">
        <p14:reveal/>
      </p:transition>
    </mc:Choice>
    <mc:Fallback>
      <p:transition spd="slow" advClick="0" advTm="4000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483768" y="638686"/>
            <a:ext cx="6401596" cy="3139321"/>
          </a:xfrm>
          <a:prstGeom prst="rect">
            <a:avLst/>
          </a:prstGeom>
          <a:noFill/>
        </p:spPr>
        <p:txBody>
          <a:bodyPr wrap="square" rtlCol="0">
            <a:spAutoFit/>
          </a:bodyPr>
          <a:lstStyle/>
          <a:p>
            <a:r>
              <a:rPr lang="en-US" dirty="0" smtClean="0"/>
              <a:t>There were underground resistance groups in Grodno city occupied by fascists</a:t>
            </a:r>
            <a:r>
              <a:rPr lang="ru-RU" dirty="0" smtClean="0"/>
              <a:t>. </a:t>
            </a:r>
            <a:r>
              <a:rPr lang="en-US" dirty="0" smtClean="0"/>
              <a:t>One of the groups was led by </a:t>
            </a:r>
            <a:r>
              <a:rPr lang="en-US" dirty="0" err="1" smtClean="0"/>
              <a:t>Lida’s</a:t>
            </a:r>
            <a:r>
              <a:rPr lang="en-US" dirty="0" smtClean="0"/>
              <a:t> father. Partisan and underground messengers used to visit him and the commander’s daughter was always on the watch near the house. She looked out into the night and listened if the </a:t>
            </a:r>
            <a:r>
              <a:rPr lang="en-US" dirty="0" err="1" smtClean="0"/>
              <a:t>Polizei</a:t>
            </a:r>
            <a:r>
              <a:rPr lang="en-US" dirty="0" smtClean="0"/>
              <a:t> or German patrols were coming to give sign to her father if necessary. </a:t>
            </a:r>
            <a:r>
              <a:rPr lang="en-US" dirty="0" err="1" smtClean="0"/>
              <a:t>Lida</a:t>
            </a:r>
            <a:r>
              <a:rPr lang="en-US" dirty="0" smtClean="0"/>
              <a:t> used to </a:t>
            </a:r>
            <a:r>
              <a:rPr lang="en-US" dirty="0" err="1" smtClean="0"/>
              <a:t>obtaine</a:t>
            </a:r>
            <a:r>
              <a:rPr lang="en-US" dirty="0" smtClean="0"/>
              <a:t> paper for leaflets buying by a couple of sheets here and there with the help of her friends. She used to deliver leaflets to the specified place and distribute them late at night, and in</a:t>
            </a:r>
            <a:endParaRPr lang="ru-RU" dirty="0"/>
          </a:p>
        </p:txBody>
      </p:sp>
      <p:pic>
        <p:nvPicPr>
          <p:cNvPr id="5" name="Рисунок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895487" y="3735510"/>
            <a:ext cx="2989877" cy="2862000"/>
          </a:xfrm>
          <a:prstGeom prst="rect">
            <a:avLst/>
          </a:prstGeom>
        </p:spPr>
      </p:pic>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51520" y="743272"/>
            <a:ext cx="2200726" cy="2973600"/>
          </a:xfrm>
          <a:prstGeom prst="rect">
            <a:avLst/>
          </a:prstGeom>
        </p:spPr>
      </p:pic>
      <p:sp>
        <p:nvSpPr>
          <p:cNvPr id="3" name="Подзаголовок 2"/>
          <p:cNvSpPr>
            <a:spLocks noGrp="1"/>
          </p:cNvSpPr>
          <p:nvPr>
            <p:ph type="subTitle" idx="1"/>
          </p:nvPr>
        </p:nvSpPr>
        <p:spPr>
          <a:xfrm>
            <a:off x="125338" y="188640"/>
            <a:ext cx="4950717" cy="504056"/>
          </a:xfrm>
        </p:spPr>
        <p:txBody>
          <a:bodyPr>
            <a:normAutofit lnSpcReduction="10000"/>
          </a:bodyPr>
          <a:lstStyle/>
          <a:p>
            <a:pPr algn="l"/>
            <a:r>
              <a:rPr lang="en-US" b="1" dirty="0" err="1" smtClean="0"/>
              <a:t>Lida</a:t>
            </a:r>
            <a:r>
              <a:rPr lang="en-US" b="1" dirty="0" smtClean="0"/>
              <a:t> </a:t>
            </a:r>
            <a:r>
              <a:rPr lang="en-US" b="1" dirty="0" err="1" smtClean="0"/>
              <a:t>Vashkevich</a:t>
            </a:r>
            <a:endParaRPr lang="ru-RU" b="1" dirty="0"/>
          </a:p>
        </p:txBody>
      </p:sp>
      <p:sp>
        <p:nvSpPr>
          <p:cNvPr id="2" name="TextBox 1"/>
          <p:cNvSpPr txBox="1"/>
          <p:nvPr/>
        </p:nvSpPr>
        <p:spPr>
          <a:xfrm>
            <a:off x="154535" y="3708732"/>
            <a:ext cx="5643967" cy="2862322"/>
          </a:xfrm>
          <a:prstGeom prst="rect">
            <a:avLst/>
          </a:prstGeom>
          <a:noFill/>
        </p:spPr>
        <p:txBody>
          <a:bodyPr wrap="square" rtlCol="0">
            <a:spAutoFit/>
          </a:bodyPr>
          <a:lstStyle/>
          <a:p>
            <a:r>
              <a:rPr lang="en-US" dirty="0" smtClean="0"/>
              <a:t>the morning all the city read on victories of the Soviet Army near Moscow and in Stalingrad. </a:t>
            </a:r>
            <a:endParaRPr lang="en-US" dirty="0"/>
          </a:p>
          <a:p>
            <a:r>
              <a:rPr lang="en-US" dirty="0" smtClean="0"/>
              <a:t>She visited safe houses and warned the resistance activists on fascists raids. </a:t>
            </a:r>
            <a:r>
              <a:rPr lang="en-US" dirty="0" err="1" smtClean="0"/>
              <a:t>Lida</a:t>
            </a:r>
            <a:r>
              <a:rPr lang="en-US" dirty="0" smtClean="0"/>
              <a:t> hid explosives in her black bag filled with coal and safely passed by fascist guards. This bag is displayed in the Grodno City Museum along with her pioneer tie which she always carried hidden in her bosom as she could not even think of parting with it. </a:t>
            </a:r>
            <a:endParaRPr lang="ru-RU" dirty="0"/>
          </a:p>
        </p:txBody>
      </p:sp>
    </p:spTree>
    <p:extLst>
      <p:ext uri="{BB962C8B-B14F-4D97-AF65-F5344CB8AC3E}">
        <p14:creationId xmlns:p14="http://schemas.microsoft.com/office/powerpoint/2010/main" xmlns="" val="4021825041"/>
      </p:ext>
    </p:extLst>
  </p:cSld>
  <p:clrMapOvr>
    <a:masterClrMapping/>
  </p:clrMapOvr>
  <mc:AlternateContent xmlns:mc="http://schemas.openxmlformats.org/markup-compatibility/2006">
    <mc:Choice xmlns:p14="http://schemas.microsoft.com/office/powerpoint/2010/main" xmlns="" Requires="p14">
      <p:transition spd="slow" p14:dur="2500" advClick="0" advTm="40000">
        <p14:reveal/>
      </p:transition>
    </mc:Choice>
    <mc:Fallback>
      <p:transition spd="slow" advClick="0" advTm="4000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483768" y="638686"/>
            <a:ext cx="6401596" cy="3139321"/>
          </a:xfrm>
          <a:prstGeom prst="rect">
            <a:avLst/>
          </a:prstGeom>
          <a:noFill/>
        </p:spPr>
        <p:txBody>
          <a:bodyPr wrap="square" rtlCol="0">
            <a:spAutoFit/>
          </a:bodyPr>
          <a:lstStyle/>
          <a:p>
            <a:r>
              <a:rPr lang="en-US" dirty="0" smtClean="0"/>
              <a:t>The war was going on. Enemy bombers were roaring over Sasha’s village</a:t>
            </a:r>
            <a:r>
              <a:rPr lang="ru-RU" dirty="0" smtClean="0"/>
              <a:t>. </a:t>
            </a:r>
            <a:r>
              <a:rPr lang="en-US" dirty="0" smtClean="0"/>
              <a:t>Sasha decided to fight the fascists</a:t>
            </a:r>
            <a:r>
              <a:rPr lang="ru-RU" dirty="0" smtClean="0"/>
              <a:t>.</a:t>
            </a:r>
            <a:r>
              <a:rPr lang="en-US" dirty="0" smtClean="0"/>
              <a:t> First he got a rifle. Then he killed the enemy motorcyclist and took his first trophy of war – the real German submachine gun. Day after day he scouted and performed the most dangerous tasks. Sasha destroyed a lot of enemy vehicles and killed many fascists. In winter 1941 Sasha </a:t>
            </a:r>
            <a:r>
              <a:rPr lang="en-US" dirty="0" err="1" smtClean="0"/>
              <a:t>Borodulin</a:t>
            </a:r>
            <a:r>
              <a:rPr lang="en-US" dirty="0" smtClean="0"/>
              <a:t> was awarded the decoration of the Red Flag for his courage and bravery. Once the fascists tracked out the partisans. For three days and nights the partisan squad </a:t>
            </a:r>
            <a:r>
              <a:rPr lang="en-US" dirty="0"/>
              <a:t>tried to escape, </a:t>
            </a:r>
            <a:endParaRPr lang="ru-RU" dirty="0"/>
          </a:p>
        </p:txBody>
      </p:sp>
      <p:pic>
        <p:nvPicPr>
          <p:cNvPr id="8" name="Рисунок 7"/>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895654" y="3735510"/>
            <a:ext cx="2989877" cy="2862000"/>
          </a:xfrm>
          <a:prstGeom prst="rect">
            <a:avLst/>
          </a:prstGeom>
        </p:spPr>
      </p:pic>
      <p:pic>
        <p:nvPicPr>
          <p:cNvPr id="7" name="Рисунок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47483" y="742706"/>
            <a:ext cx="2200726" cy="2973600"/>
          </a:xfrm>
          <a:prstGeom prst="rect">
            <a:avLst/>
          </a:prstGeom>
        </p:spPr>
      </p:pic>
      <p:sp>
        <p:nvSpPr>
          <p:cNvPr id="3" name="Подзаголовок 2"/>
          <p:cNvSpPr>
            <a:spLocks noGrp="1"/>
          </p:cNvSpPr>
          <p:nvPr>
            <p:ph type="subTitle" idx="1"/>
          </p:nvPr>
        </p:nvSpPr>
        <p:spPr>
          <a:xfrm>
            <a:off x="125338" y="188640"/>
            <a:ext cx="4518669" cy="504056"/>
          </a:xfrm>
        </p:spPr>
        <p:txBody>
          <a:bodyPr>
            <a:normAutofit lnSpcReduction="10000"/>
          </a:bodyPr>
          <a:lstStyle/>
          <a:p>
            <a:pPr algn="l"/>
            <a:r>
              <a:rPr lang="en-US" b="1" dirty="0" smtClean="0"/>
              <a:t>Sasha </a:t>
            </a:r>
            <a:r>
              <a:rPr lang="en-US" b="1" dirty="0" err="1" smtClean="0"/>
              <a:t>Borodulin</a:t>
            </a:r>
            <a:endParaRPr lang="ru-RU" b="1" dirty="0"/>
          </a:p>
        </p:txBody>
      </p:sp>
      <p:sp>
        <p:nvSpPr>
          <p:cNvPr id="2" name="TextBox 1"/>
          <p:cNvSpPr txBox="1"/>
          <p:nvPr/>
        </p:nvSpPr>
        <p:spPr>
          <a:xfrm>
            <a:off x="150498" y="3693945"/>
            <a:ext cx="5745156" cy="3139321"/>
          </a:xfrm>
          <a:prstGeom prst="rect">
            <a:avLst/>
          </a:prstGeom>
          <a:noFill/>
        </p:spPr>
        <p:txBody>
          <a:bodyPr wrap="square" rtlCol="0">
            <a:spAutoFit/>
          </a:bodyPr>
          <a:lstStyle/>
          <a:p>
            <a:r>
              <a:rPr lang="en-US" dirty="0" smtClean="0"/>
              <a:t>twice they managed to break through the enemy encirclement just to be encircled again. Then their commander called for volunteers to cover the retreat of the main troops. Sasha was the first to step out. There were five of them. One after another they died, and Sasha was the only one left. He could retreat himself, but every minute was precious for his retreating friends, and Sasha fought until the end. He allowed the fascists to come near him, took out the grenade and blew them all up, and himself too…</a:t>
            </a:r>
            <a:endParaRPr lang="ru-RU" dirty="0"/>
          </a:p>
        </p:txBody>
      </p:sp>
    </p:spTree>
    <p:extLst>
      <p:ext uri="{BB962C8B-B14F-4D97-AF65-F5344CB8AC3E}">
        <p14:creationId xmlns:p14="http://schemas.microsoft.com/office/powerpoint/2010/main" xmlns="" val="4021825041"/>
      </p:ext>
    </p:extLst>
  </p:cSld>
  <p:clrMapOvr>
    <a:masterClrMapping/>
  </p:clrMapOvr>
  <mc:AlternateContent xmlns:mc="http://schemas.openxmlformats.org/markup-compatibility/2006">
    <mc:Choice xmlns:p14="http://schemas.microsoft.com/office/powerpoint/2010/main" xmlns="" Requires="p14">
      <p:transition spd="slow" p14:dur="2500" advClick="0" advTm="40000">
        <p14:reveal/>
      </p:transition>
    </mc:Choice>
    <mc:Fallback>
      <p:transition spd="slow" advClick="0" advTm="4000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483768" y="638686"/>
            <a:ext cx="6552728" cy="3416320"/>
          </a:xfrm>
          <a:prstGeom prst="rect">
            <a:avLst/>
          </a:prstGeom>
          <a:noFill/>
        </p:spPr>
        <p:txBody>
          <a:bodyPr wrap="square" rtlCol="0">
            <a:spAutoFit/>
          </a:bodyPr>
          <a:lstStyle/>
          <a:p>
            <a:r>
              <a:rPr lang="en-US" dirty="0" smtClean="0"/>
              <a:t>The war found </a:t>
            </a:r>
            <a:r>
              <a:rPr lang="en-US" dirty="0" err="1" smtClean="0"/>
              <a:t>Yuta</a:t>
            </a:r>
            <a:r>
              <a:rPr lang="en-US" dirty="0" smtClean="0"/>
              <a:t> in a village near Pskov. She started helping the partisans. First </a:t>
            </a:r>
            <a:r>
              <a:rPr lang="en-US" dirty="0" err="1" smtClean="0"/>
              <a:t>Yuta</a:t>
            </a:r>
            <a:r>
              <a:rPr lang="en-US" dirty="0" smtClean="0"/>
              <a:t> was a messenger, then a scout. Dressed as a beggar she gathered precious information: where fascist headquarters are located, how they are guarded, how many machine guns they have. Every time when she was back home she put on her red tie. After Leningrad Region was liberated the girl stayed with the partisans to keep fighting the enemy on Estonian land. </a:t>
            </a:r>
          </a:p>
          <a:p>
            <a:r>
              <a:rPr lang="en-US" dirty="0" smtClean="0"/>
              <a:t>It happened on February 28, 1944. The partisans stayed for rest on a </a:t>
            </a:r>
            <a:r>
              <a:rPr lang="en-US" dirty="0" err="1" smtClean="0"/>
              <a:t>khutor</a:t>
            </a:r>
            <a:r>
              <a:rPr lang="en-US" dirty="0" smtClean="0"/>
              <a:t> not occupied by fascists. The enemy</a:t>
            </a:r>
            <a:endParaRPr lang="ru-RU" dirty="0"/>
          </a:p>
          <a:p>
            <a:endParaRPr lang="ru-RU" dirty="0"/>
          </a:p>
        </p:txBody>
      </p:sp>
      <p:pic>
        <p:nvPicPr>
          <p:cNvPr id="5" name="Рисунок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882313" y="3737858"/>
            <a:ext cx="2989877" cy="2862000"/>
          </a:xfrm>
          <a:prstGeom prst="rect">
            <a:avLst/>
          </a:prstGeom>
        </p:spPr>
      </p:pic>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51520" y="742706"/>
            <a:ext cx="2200726" cy="2973600"/>
          </a:xfrm>
          <a:prstGeom prst="rect">
            <a:avLst/>
          </a:prstGeom>
        </p:spPr>
      </p:pic>
      <p:sp>
        <p:nvSpPr>
          <p:cNvPr id="3" name="Подзаголовок 2"/>
          <p:cNvSpPr>
            <a:spLocks noGrp="1"/>
          </p:cNvSpPr>
          <p:nvPr>
            <p:ph type="subTitle" idx="1"/>
          </p:nvPr>
        </p:nvSpPr>
        <p:spPr>
          <a:xfrm>
            <a:off x="125338" y="188640"/>
            <a:ext cx="4590677" cy="504056"/>
          </a:xfrm>
        </p:spPr>
        <p:txBody>
          <a:bodyPr>
            <a:normAutofit lnSpcReduction="10000"/>
          </a:bodyPr>
          <a:lstStyle/>
          <a:p>
            <a:pPr algn="l"/>
            <a:r>
              <a:rPr lang="en-US" b="1" dirty="0" err="1" smtClean="0"/>
              <a:t>Yuta</a:t>
            </a:r>
            <a:r>
              <a:rPr lang="en-US" b="1" dirty="0" smtClean="0"/>
              <a:t> </a:t>
            </a:r>
            <a:r>
              <a:rPr lang="en-US" b="1" dirty="0" err="1" smtClean="0"/>
              <a:t>Bondarovskaya</a:t>
            </a:r>
            <a:endParaRPr lang="ru-RU" b="1" dirty="0"/>
          </a:p>
        </p:txBody>
      </p:sp>
      <p:sp>
        <p:nvSpPr>
          <p:cNvPr id="2" name="TextBox 1"/>
          <p:cNvSpPr txBox="1"/>
          <p:nvPr/>
        </p:nvSpPr>
        <p:spPr>
          <a:xfrm>
            <a:off x="140680" y="3716306"/>
            <a:ext cx="5630793" cy="2308324"/>
          </a:xfrm>
          <a:prstGeom prst="rect">
            <a:avLst/>
          </a:prstGeom>
          <a:noFill/>
        </p:spPr>
        <p:txBody>
          <a:bodyPr wrap="square" rtlCol="0">
            <a:spAutoFit/>
          </a:bodyPr>
          <a:lstStyle/>
          <a:p>
            <a:r>
              <a:rPr lang="en-US" dirty="0"/>
              <a:t>attacked the </a:t>
            </a:r>
            <a:r>
              <a:rPr lang="en-US" dirty="0" err="1"/>
              <a:t>khutor</a:t>
            </a:r>
            <a:r>
              <a:rPr lang="en-US" dirty="0"/>
              <a:t> and the partisans </a:t>
            </a:r>
            <a:r>
              <a:rPr lang="en-US" dirty="0" smtClean="0"/>
              <a:t>rushed forward to battle. But when they killed almost all the fascists and headed for the forest, there was no </a:t>
            </a:r>
            <a:r>
              <a:rPr lang="en-US" dirty="0" err="1" smtClean="0"/>
              <a:t>Yuta</a:t>
            </a:r>
            <a:r>
              <a:rPr lang="en-US" dirty="0" smtClean="0"/>
              <a:t> among them. She was found later. </a:t>
            </a:r>
            <a:r>
              <a:rPr lang="en-US" dirty="0" err="1" smtClean="0"/>
              <a:t>Yuta</a:t>
            </a:r>
            <a:r>
              <a:rPr lang="en-US" dirty="0" smtClean="0"/>
              <a:t> </a:t>
            </a:r>
            <a:r>
              <a:rPr lang="en-US" dirty="0" err="1" smtClean="0"/>
              <a:t>Bondarovskaya</a:t>
            </a:r>
            <a:r>
              <a:rPr lang="en-US" dirty="0" smtClean="0"/>
              <a:t>, a young pioneer who did not part with her red tie, died as a hero. The partisans buried her by a small river running by Rostov </a:t>
            </a:r>
            <a:r>
              <a:rPr lang="en-US" dirty="0" err="1" smtClean="0"/>
              <a:t>khutor</a:t>
            </a:r>
            <a:r>
              <a:rPr lang="en-US" dirty="0" smtClean="0"/>
              <a:t> not far from the </a:t>
            </a:r>
            <a:r>
              <a:rPr lang="en-US" dirty="0" err="1" smtClean="0"/>
              <a:t>Chudskoe</a:t>
            </a:r>
            <a:r>
              <a:rPr lang="en-US" dirty="0" smtClean="0"/>
              <a:t> lake. </a:t>
            </a:r>
            <a:endParaRPr lang="ru-RU" dirty="0"/>
          </a:p>
        </p:txBody>
      </p:sp>
    </p:spTree>
    <p:extLst>
      <p:ext uri="{BB962C8B-B14F-4D97-AF65-F5344CB8AC3E}">
        <p14:creationId xmlns:p14="http://schemas.microsoft.com/office/powerpoint/2010/main" xmlns="" val="4021825041"/>
      </p:ext>
    </p:extLst>
  </p:cSld>
  <p:clrMapOvr>
    <a:masterClrMapping/>
  </p:clrMapOvr>
  <mc:AlternateContent xmlns:mc="http://schemas.openxmlformats.org/markup-compatibility/2006">
    <mc:Choice xmlns:p14="http://schemas.microsoft.com/office/powerpoint/2010/main" xmlns="" Requires="p14">
      <p:transition spd="slow" p14:dur="2500" advClick="0" advTm="40000">
        <p14:reveal/>
      </p:transition>
    </mc:Choice>
    <mc:Fallback>
      <p:transition spd="slow" advClick="0" advTm="4000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483768" y="638686"/>
            <a:ext cx="6401596" cy="3139321"/>
          </a:xfrm>
          <a:prstGeom prst="rect">
            <a:avLst/>
          </a:prstGeom>
          <a:noFill/>
        </p:spPr>
        <p:txBody>
          <a:bodyPr wrap="square" rtlCol="0">
            <a:spAutoFit/>
          </a:bodyPr>
          <a:lstStyle/>
          <a:p>
            <a:r>
              <a:rPr lang="en-US" dirty="0" smtClean="0"/>
              <a:t>Lenya was grown up in </a:t>
            </a:r>
            <a:r>
              <a:rPr lang="en-US" dirty="0" err="1" smtClean="0"/>
              <a:t>Lukino</a:t>
            </a:r>
            <a:r>
              <a:rPr lang="en-US" dirty="0" smtClean="0"/>
              <a:t> village on the Polo river that flows in the legendary </a:t>
            </a:r>
            <a:r>
              <a:rPr lang="en-US" dirty="0" err="1" smtClean="0"/>
              <a:t>Ilmen</a:t>
            </a:r>
            <a:r>
              <a:rPr lang="en-US" dirty="0" smtClean="0"/>
              <a:t> lake. When his village was occupied by the enemy the boy joined the partisans.</a:t>
            </a:r>
            <a:r>
              <a:rPr lang="ru-RU" dirty="0"/>
              <a:t/>
            </a:r>
            <a:br>
              <a:rPr lang="ru-RU" dirty="0"/>
            </a:br>
            <a:r>
              <a:rPr lang="en-US" dirty="0" smtClean="0"/>
              <a:t>He often scouted and delivered important information to the partisans. And </a:t>
            </a:r>
            <a:r>
              <a:rPr lang="en-US" dirty="0"/>
              <a:t>derailed were the </a:t>
            </a:r>
            <a:r>
              <a:rPr lang="en-US" dirty="0" smtClean="0"/>
              <a:t>enemy trains, destroyed were the bridges, burnt enemy warehouses… </a:t>
            </a:r>
          </a:p>
          <a:p>
            <a:r>
              <a:rPr lang="en-US" dirty="0" smtClean="0"/>
              <a:t>There was one battle in his life that he fought face to face with a fascist general. The boy threw a grenade hitting a car. An officer got out of the car with a case in his hand trying to escape and shooting at the boy. </a:t>
            </a:r>
            <a:endParaRPr lang="ru-RU" dirty="0"/>
          </a:p>
        </p:txBody>
      </p:sp>
      <p:pic>
        <p:nvPicPr>
          <p:cNvPr id="5" name="Рисунок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895654" y="3735510"/>
            <a:ext cx="2989877" cy="2862000"/>
          </a:xfrm>
          <a:prstGeom prst="rect">
            <a:avLst/>
          </a:prstGeom>
        </p:spPr>
      </p:pic>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51638" y="742842"/>
            <a:ext cx="2200726" cy="2973600"/>
          </a:xfrm>
          <a:prstGeom prst="rect">
            <a:avLst/>
          </a:prstGeom>
        </p:spPr>
      </p:pic>
      <p:sp>
        <p:nvSpPr>
          <p:cNvPr id="3" name="Подзаголовок 2"/>
          <p:cNvSpPr>
            <a:spLocks noGrp="1"/>
          </p:cNvSpPr>
          <p:nvPr>
            <p:ph type="subTitle" idx="1"/>
          </p:nvPr>
        </p:nvSpPr>
        <p:spPr>
          <a:xfrm>
            <a:off x="125338" y="188640"/>
            <a:ext cx="4950717" cy="504056"/>
          </a:xfrm>
        </p:spPr>
        <p:txBody>
          <a:bodyPr>
            <a:normAutofit lnSpcReduction="10000"/>
          </a:bodyPr>
          <a:lstStyle/>
          <a:p>
            <a:pPr algn="l"/>
            <a:r>
              <a:rPr lang="en-US" b="1" dirty="0" smtClean="0"/>
              <a:t>Lenya Golikov</a:t>
            </a:r>
            <a:endParaRPr lang="ru-RU" b="1" dirty="0"/>
          </a:p>
        </p:txBody>
      </p:sp>
      <p:sp>
        <p:nvSpPr>
          <p:cNvPr id="2" name="TextBox 1"/>
          <p:cNvSpPr txBox="1"/>
          <p:nvPr/>
        </p:nvSpPr>
        <p:spPr>
          <a:xfrm>
            <a:off x="154653" y="3778007"/>
            <a:ext cx="5644016" cy="2585323"/>
          </a:xfrm>
          <a:prstGeom prst="rect">
            <a:avLst/>
          </a:prstGeom>
          <a:noFill/>
        </p:spPr>
        <p:txBody>
          <a:bodyPr wrap="square" rtlCol="0">
            <a:spAutoFit/>
          </a:bodyPr>
          <a:lstStyle/>
          <a:p>
            <a:r>
              <a:rPr lang="en-US" dirty="0" smtClean="0"/>
              <a:t>Lenya ran after him. He was chasing the fascist for almost a kilometer and shot him at last. There were very important documents in the officer’s case, and the partisans immediately sent them to Moscow by plane. </a:t>
            </a:r>
          </a:p>
          <a:p>
            <a:r>
              <a:rPr lang="en-US" dirty="0" smtClean="0"/>
              <a:t>Lenya perished in a severe battle at </a:t>
            </a:r>
            <a:r>
              <a:rPr lang="en-US" dirty="0" err="1" smtClean="0"/>
              <a:t>Ostraya</a:t>
            </a:r>
            <a:r>
              <a:rPr lang="en-US" dirty="0" smtClean="0"/>
              <a:t> Luka village in winter 1943. Pioneer and partisan Lenya Golikov was awarded the title of the Hero of the Soviet Union postmortem. </a:t>
            </a:r>
            <a:endParaRPr lang="ru-RU" dirty="0"/>
          </a:p>
        </p:txBody>
      </p:sp>
    </p:spTree>
    <p:extLst>
      <p:ext uri="{BB962C8B-B14F-4D97-AF65-F5344CB8AC3E}">
        <p14:creationId xmlns:p14="http://schemas.microsoft.com/office/powerpoint/2010/main" xmlns="" val="4021825041"/>
      </p:ext>
    </p:extLst>
  </p:cSld>
  <p:clrMapOvr>
    <a:masterClrMapping/>
  </p:clrMapOvr>
  <mc:AlternateContent xmlns:mc="http://schemas.openxmlformats.org/markup-compatibility/2006">
    <mc:Choice xmlns:p14="http://schemas.microsoft.com/office/powerpoint/2010/main" xmlns="" Requires="p14">
      <p:transition spd="slow" p14:dur="2500" advClick="0" advTm="40000">
        <p14:reveal/>
      </p:transition>
    </mc:Choice>
    <mc:Fallback>
      <p:transition spd="slow" advClick="0" advTm="4000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899592" y="332656"/>
            <a:ext cx="7272808" cy="864096"/>
          </a:xfrm>
        </p:spPr>
        <p:txBody>
          <a:bodyPr>
            <a:normAutofit/>
          </a:bodyPr>
          <a:lstStyle/>
          <a:p>
            <a:pPr algn="l"/>
            <a:r>
              <a:rPr lang="ru-RU" dirty="0" smtClean="0"/>
              <a:t>Запомните их имена:</a:t>
            </a:r>
            <a:endParaRPr lang="ru-RU" dirty="0"/>
          </a:p>
        </p:txBody>
      </p:sp>
      <p:sp>
        <p:nvSpPr>
          <p:cNvPr id="4" name="Подзаголовок 2"/>
          <p:cNvSpPr txBox="1">
            <a:spLocks/>
          </p:cNvSpPr>
          <p:nvPr/>
        </p:nvSpPr>
        <p:spPr>
          <a:xfrm>
            <a:off x="3275856" y="1412776"/>
            <a:ext cx="5472608" cy="5040560"/>
          </a:xfrm>
          <a:prstGeom prst="rect">
            <a:avLst/>
          </a:prstGeom>
        </p:spPr>
        <p:txBody>
          <a:bodyPr vert="horz" lIns="91440" tIns="45720" rIns="91440" bIns="45720" rtlCol="0">
            <a:normAutofit fontScale="85000" lnSpcReduction="2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ru-RU" dirty="0" smtClean="0"/>
              <a:t>Валя Котик</a:t>
            </a:r>
          </a:p>
          <a:p>
            <a:pPr algn="l"/>
            <a:r>
              <a:rPr lang="ru-RU" dirty="0" smtClean="0"/>
              <a:t>Марат </a:t>
            </a:r>
            <a:r>
              <a:rPr lang="ru-RU" dirty="0" err="1" smtClean="0"/>
              <a:t>Казей</a:t>
            </a:r>
            <a:endParaRPr lang="ru-RU" dirty="0" smtClean="0"/>
          </a:p>
          <a:p>
            <a:pPr algn="l"/>
            <a:r>
              <a:rPr lang="ru-RU" dirty="0" smtClean="0"/>
              <a:t>Зина Портнова</a:t>
            </a:r>
          </a:p>
          <a:p>
            <a:pPr algn="l"/>
            <a:r>
              <a:rPr lang="ru-RU" dirty="0" smtClean="0"/>
              <a:t>Витя Коробков</a:t>
            </a:r>
          </a:p>
          <a:p>
            <a:pPr algn="l"/>
            <a:r>
              <a:rPr lang="ru-RU" dirty="0" smtClean="0"/>
              <a:t>Толя Шумов</a:t>
            </a:r>
          </a:p>
          <a:p>
            <a:pPr algn="l"/>
            <a:r>
              <a:rPr lang="ru-RU" dirty="0" smtClean="0"/>
              <a:t>Володя Дубинин</a:t>
            </a:r>
          </a:p>
          <a:p>
            <a:pPr algn="l"/>
            <a:r>
              <a:rPr lang="ru-RU" dirty="0" smtClean="0"/>
              <a:t>Леня Голиков</a:t>
            </a:r>
          </a:p>
          <a:p>
            <a:pPr algn="l"/>
            <a:r>
              <a:rPr lang="ru-RU" dirty="0" smtClean="0"/>
              <a:t>Галя Комлева</a:t>
            </a:r>
          </a:p>
          <a:p>
            <a:pPr algn="l"/>
            <a:r>
              <a:rPr lang="ru-RU" dirty="0" smtClean="0"/>
              <a:t>Аркадий </a:t>
            </a:r>
            <a:r>
              <a:rPr lang="ru-RU" dirty="0" err="1" smtClean="0"/>
              <a:t>Каманин</a:t>
            </a:r>
            <a:endParaRPr lang="ru-RU" dirty="0" smtClean="0"/>
          </a:p>
          <a:p>
            <a:pPr algn="l"/>
            <a:r>
              <a:rPr lang="ru-RU" dirty="0" smtClean="0"/>
              <a:t>Вася Коробко</a:t>
            </a:r>
          </a:p>
          <a:p>
            <a:pPr algn="l"/>
            <a:r>
              <a:rPr lang="ru-RU" dirty="0" smtClean="0"/>
              <a:t>Саша Бородулин</a:t>
            </a:r>
          </a:p>
          <a:p>
            <a:pPr algn="l"/>
            <a:r>
              <a:rPr lang="ru-RU" dirty="0" smtClean="0"/>
              <a:t>и многие-многие другие…</a:t>
            </a:r>
          </a:p>
          <a:p>
            <a:pPr algn="l"/>
            <a:endParaRPr lang="ru-RU" dirty="0"/>
          </a:p>
        </p:txBody>
      </p:sp>
      <p:sp>
        <p:nvSpPr>
          <p:cNvPr id="5" name="Подзаголовок 2"/>
          <p:cNvSpPr txBox="1">
            <a:spLocks/>
          </p:cNvSpPr>
          <p:nvPr/>
        </p:nvSpPr>
        <p:spPr>
          <a:xfrm>
            <a:off x="635580" y="1412776"/>
            <a:ext cx="2376264" cy="504056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ru-RU" dirty="0" smtClean="0"/>
              <a:t>ФОТО а под фото фамилии</a:t>
            </a:r>
          </a:p>
          <a:p>
            <a:pPr algn="l"/>
            <a:endParaRPr lang="ru-RU" dirty="0"/>
          </a:p>
        </p:txBody>
      </p:sp>
      <p:pic>
        <p:nvPicPr>
          <p:cNvPr id="7" name="Рисунок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4904"/>
            <a:ext cx="9144000" cy="6858000"/>
          </a:xfrm>
          <a:prstGeom prst="rect">
            <a:avLst/>
          </a:prstGeom>
        </p:spPr>
      </p:pic>
      <p:sp>
        <p:nvSpPr>
          <p:cNvPr id="8" name="TextBox 7"/>
          <p:cNvSpPr txBox="1"/>
          <p:nvPr/>
        </p:nvSpPr>
        <p:spPr>
          <a:xfrm>
            <a:off x="1455602" y="644740"/>
            <a:ext cx="6556603" cy="6617196"/>
          </a:xfrm>
          <a:prstGeom prst="rect">
            <a:avLst/>
          </a:prstGeom>
          <a:noFill/>
        </p:spPr>
        <p:txBody>
          <a:bodyPr wrap="none" rtlCol="0">
            <a:spAutoFit/>
          </a:bodyPr>
          <a:lstStyle/>
          <a:p>
            <a:r>
              <a:rPr lang="en-US" sz="4400" b="1" dirty="0" smtClean="0">
                <a:effectLst>
                  <a:outerShdw blurRad="38100" dist="38100" dir="2700000" algn="tl">
                    <a:srgbClr val="000000">
                      <a:alpha val="43137"/>
                    </a:srgbClr>
                  </a:outerShdw>
                </a:effectLst>
              </a:rPr>
              <a:t>Remember their names</a:t>
            </a:r>
            <a:endParaRPr lang="ru-RU" sz="4400" b="1" dirty="0" smtClean="0">
              <a:effectLst>
                <a:outerShdw blurRad="38100" dist="38100" dir="2700000" algn="tl">
                  <a:srgbClr val="000000">
                    <a:alpha val="43137"/>
                  </a:srgbClr>
                </a:outerShdw>
              </a:effectLst>
            </a:endParaRPr>
          </a:p>
          <a:p>
            <a:endParaRPr lang="ru-RU" sz="2400" b="1" dirty="0" smtClean="0">
              <a:effectLst>
                <a:outerShdw blurRad="38100" dist="38100" dir="2700000" algn="tl">
                  <a:srgbClr val="000000">
                    <a:alpha val="43137"/>
                  </a:srgbClr>
                </a:outerShdw>
              </a:effectLst>
            </a:endParaRPr>
          </a:p>
          <a:p>
            <a:r>
              <a:rPr lang="en-US" sz="2400" b="1" dirty="0" err="1" smtClean="0">
                <a:effectLst>
                  <a:outerShdw blurRad="38100" dist="38100" dir="2700000" algn="tl">
                    <a:srgbClr val="000000">
                      <a:alpha val="43137"/>
                    </a:srgbClr>
                  </a:outerShdw>
                </a:effectLst>
              </a:rPr>
              <a:t>Valya</a:t>
            </a:r>
            <a:r>
              <a:rPr lang="en-US" sz="2400" b="1" dirty="0" smtClean="0">
                <a:effectLst>
                  <a:outerShdw blurRad="38100" dist="38100" dir="2700000" algn="tl">
                    <a:srgbClr val="000000">
                      <a:alpha val="43137"/>
                    </a:srgbClr>
                  </a:outerShdw>
                </a:effectLst>
              </a:rPr>
              <a:t> </a:t>
            </a:r>
            <a:r>
              <a:rPr lang="en-US" sz="2400" b="1" dirty="0" err="1" smtClean="0">
                <a:effectLst>
                  <a:outerShdw blurRad="38100" dist="38100" dir="2700000" algn="tl">
                    <a:srgbClr val="000000">
                      <a:alpha val="43137"/>
                    </a:srgbClr>
                  </a:outerShdw>
                </a:effectLst>
              </a:rPr>
              <a:t>Kotik</a:t>
            </a:r>
            <a:endParaRPr lang="ru-RU" sz="2400" b="1" dirty="0">
              <a:effectLst>
                <a:outerShdw blurRad="38100" dist="38100" dir="2700000" algn="tl">
                  <a:srgbClr val="000000">
                    <a:alpha val="43137"/>
                  </a:srgbClr>
                </a:outerShdw>
              </a:effectLst>
            </a:endParaRPr>
          </a:p>
          <a:p>
            <a:r>
              <a:rPr lang="en-US" sz="2400" b="1" dirty="0" smtClean="0">
                <a:effectLst>
                  <a:outerShdw blurRad="38100" dist="38100" dir="2700000" algn="tl">
                    <a:srgbClr val="000000">
                      <a:alpha val="43137"/>
                    </a:srgbClr>
                  </a:outerShdw>
                </a:effectLst>
              </a:rPr>
              <a:t>Marat </a:t>
            </a:r>
            <a:r>
              <a:rPr lang="en-US" sz="2400" b="1" dirty="0" err="1" smtClean="0">
                <a:effectLst>
                  <a:outerShdw blurRad="38100" dist="38100" dir="2700000" algn="tl">
                    <a:srgbClr val="000000">
                      <a:alpha val="43137"/>
                    </a:srgbClr>
                  </a:outerShdw>
                </a:effectLst>
              </a:rPr>
              <a:t>Kazey</a:t>
            </a:r>
            <a:endParaRPr lang="ru-RU" sz="2400" b="1" dirty="0">
              <a:effectLst>
                <a:outerShdw blurRad="38100" dist="38100" dir="2700000" algn="tl">
                  <a:srgbClr val="000000">
                    <a:alpha val="43137"/>
                  </a:srgbClr>
                </a:outerShdw>
              </a:effectLst>
            </a:endParaRPr>
          </a:p>
          <a:p>
            <a:r>
              <a:rPr lang="en-US" sz="2400" b="1" dirty="0" err="1" smtClean="0">
                <a:effectLst>
                  <a:outerShdw blurRad="38100" dist="38100" dir="2700000" algn="tl">
                    <a:srgbClr val="000000">
                      <a:alpha val="43137"/>
                    </a:srgbClr>
                  </a:outerShdw>
                </a:effectLst>
              </a:rPr>
              <a:t>Galya</a:t>
            </a:r>
            <a:r>
              <a:rPr lang="en-US" sz="2400" b="1" dirty="0" smtClean="0">
                <a:effectLst>
                  <a:outerShdw blurRad="38100" dist="38100" dir="2700000" algn="tl">
                    <a:srgbClr val="000000">
                      <a:alpha val="43137"/>
                    </a:srgbClr>
                  </a:outerShdw>
                </a:effectLst>
              </a:rPr>
              <a:t> </a:t>
            </a:r>
            <a:r>
              <a:rPr lang="en-US" sz="2400" b="1" dirty="0" err="1" smtClean="0">
                <a:effectLst>
                  <a:outerShdw blurRad="38100" dist="38100" dir="2700000" algn="tl">
                    <a:srgbClr val="000000">
                      <a:alpha val="43137"/>
                    </a:srgbClr>
                  </a:outerShdw>
                </a:effectLst>
              </a:rPr>
              <a:t>Komleva</a:t>
            </a:r>
            <a:endParaRPr lang="en-US" sz="2400" b="1" dirty="0" smtClean="0">
              <a:effectLst>
                <a:outerShdw blurRad="38100" dist="38100" dir="2700000" algn="tl">
                  <a:srgbClr val="000000">
                    <a:alpha val="43137"/>
                  </a:srgbClr>
                </a:outerShdw>
              </a:effectLst>
            </a:endParaRPr>
          </a:p>
          <a:p>
            <a:r>
              <a:rPr lang="en-US" sz="2400" b="1" dirty="0" err="1" smtClean="0">
                <a:effectLst>
                  <a:outerShdw blurRad="38100" dist="38100" dir="2700000" algn="tl">
                    <a:srgbClr val="000000">
                      <a:alpha val="43137"/>
                    </a:srgbClr>
                  </a:outerShdw>
                </a:effectLst>
              </a:rPr>
              <a:t>Arkady</a:t>
            </a:r>
            <a:r>
              <a:rPr lang="en-US" sz="2400" b="1" dirty="0" smtClean="0">
                <a:effectLst>
                  <a:outerShdw blurRad="38100" dist="38100" dir="2700000" algn="tl">
                    <a:srgbClr val="000000">
                      <a:alpha val="43137"/>
                    </a:srgbClr>
                  </a:outerShdw>
                </a:effectLst>
              </a:rPr>
              <a:t> </a:t>
            </a:r>
            <a:r>
              <a:rPr lang="en-US" sz="2400" b="1" dirty="0" err="1" smtClean="0">
                <a:effectLst>
                  <a:outerShdw blurRad="38100" dist="38100" dir="2700000" algn="tl">
                    <a:srgbClr val="000000">
                      <a:alpha val="43137"/>
                    </a:srgbClr>
                  </a:outerShdw>
                </a:effectLst>
              </a:rPr>
              <a:t>Kamanin</a:t>
            </a:r>
            <a:endParaRPr lang="en-US" sz="2400" b="1" dirty="0" smtClean="0">
              <a:effectLst>
                <a:outerShdw blurRad="38100" dist="38100" dir="2700000" algn="tl">
                  <a:srgbClr val="000000">
                    <a:alpha val="43137"/>
                  </a:srgbClr>
                </a:outerShdw>
              </a:effectLst>
            </a:endParaRPr>
          </a:p>
          <a:p>
            <a:r>
              <a:rPr lang="en-US" sz="2400" b="1" dirty="0" err="1" smtClean="0">
                <a:effectLst>
                  <a:outerShdw blurRad="38100" dist="38100" dir="2700000" algn="tl">
                    <a:srgbClr val="000000">
                      <a:alpha val="43137"/>
                    </a:srgbClr>
                  </a:outerShdw>
                </a:effectLst>
              </a:rPr>
              <a:t>Zina</a:t>
            </a:r>
            <a:r>
              <a:rPr lang="en-US" sz="2400" b="1" dirty="0" smtClean="0">
                <a:effectLst>
                  <a:outerShdw blurRad="38100" dist="38100" dir="2700000" algn="tl">
                    <a:srgbClr val="000000">
                      <a:alpha val="43137"/>
                    </a:srgbClr>
                  </a:outerShdw>
                </a:effectLst>
              </a:rPr>
              <a:t> </a:t>
            </a:r>
            <a:r>
              <a:rPr lang="en-US" sz="2400" b="1" dirty="0" err="1" smtClean="0">
                <a:effectLst>
                  <a:outerShdw blurRad="38100" dist="38100" dir="2700000" algn="tl">
                    <a:srgbClr val="000000">
                      <a:alpha val="43137"/>
                    </a:srgbClr>
                  </a:outerShdw>
                </a:effectLst>
              </a:rPr>
              <a:t>Portnova</a:t>
            </a:r>
            <a:endParaRPr lang="ru-RU" sz="2400" b="1" dirty="0">
              <a:effectLst>
                <a:outerShdw blurRad="38100" dist="38100" dir="2700000" algn="tl">
                  <a:srgbClr val="000000">
                    <a:alpha val="43137"/>
                  </a:srgbClr>
                </a:outerShdw>
              </a:effectLst>
            </a:endParaRPr>
          </a:p>
          <a:p>
            <a:r>
              <a:rPr lang="en-US" sz="2400" b="1" dirty="0" err="1" smtClean="0">
                <a:effectLst>
                  <a:outerShdw blurRad="38100" dist="38100" dir="2700000" algn="tl">
                    <a:srgbClr val="000000">
                      <a:alpha val="43137"/>
                    </a:srgbClr>
                  </a:outerShdw>
                </a:effectLst>
              </a:rPr>
              <a:t>Vasya</a:t>
            </a:r>
            <a:r>
              <a:rPr lang="en-US" sz="2400" b="1" dirty="0" smtClean="0">
                <a:effectLst>
                  <a:outerShdw blurRad="38100" dist="38100" dir="2700000" algn="tl">
                    <a:srgbClr val="000000">
                      <a:alpha val="43137"/>
                    </a:srgbClr>
                  </a:outerShdw>
                </a:effectLst>
              </a:rPr>
              <a:t> </a:t>
            </a:r>
            <a:r>
              <a:rPr lang="en-US" sz="2400" b="1" dirty="0" err="1" smtClean="0">
                <a:effectLst>
                  <a:outerShdw blurRad="38100" dist="38100" dir="2700000" algn="tl">
                    <a:srgbClr val="000000">
                      <a:alpha val="43137"/>
                    </a:srgbClr>
                  </a:outerShdw>
                </a:effectLst>
              </a:rPr>
              <a:t>Korobko</a:t>
            </a:r>
            <a:endParaRPr lang="en-US" sz="2400" b="1" dirty="0" smtClean="0">
              <a:effectLst>
                <a:outerShdw blurRad="38100" dist="38100" dir="2700000" algn="tl">
                  <a:srgbClr val="000000">
                    <a:alpha val="43137"/>
                  </a:srgbClr>
                </a:outerShdw>
              </a:effectLst>
            </a:endParaRPr>
          </a:p>
          <a:p>
            <a:r>
              <a:rPr lang="en-US" sz="2400" b="1" dirty="0" smtClean="0">
                <a:effectLst>
                  <a:outerShdw blurRad="38100" dist="38100" dir="2700000" algn="tl">
                    <a:srgbClr val="000000">
                      <a:alpha val="43137"/>
                    </a:srgbClr>
                  </a:outerShdw>
                </a:effectLst>
              </a:rPr>
              <a:t>Lara </a:t>
            </a:r>
            <a:r>
              <a:rPr lang="en-US" sz="2400" b="1" dirty="0" err="1" smtClean="0">
                <a:effectLst>
                  <a:outerShdw blurRad="38100" dist="38100" dir="2700000" algn="tl">
                    <a:srgbClr val="000000">
                      <a:alpha val="43137"/>
                    </a:srgbClr>
                  </a:outerShdw>
                </a:effectLst>
              </a:rPr>
              <a:t>Mikheyenko</a:t>
            </a:r>
            <a:endParaRPr lang="ru-RU" sz="2400" b="1" dirty="0">
              <a:effectLst>
                <a:outerShdw blurRad="38100" dist="38100" dir="2700000" algn="tl">
                  <a:srgbClr val="000000">
                    <a:alpha val="43137"/>
                  </a:srgbClr>
                </a:outerShdw>
              </a:effectLst>
            </a:endParaRPr>
          </a:p>
          <a:p>
            <a:r>
              <a:rPr lang="en-US" sz="2400" b="1" dirty="0" err="1" smtClean="0">
                <a:effectLst>
                  <a:outerShdw blurRad="38100" dist="38100" dir="2700000" algn="tl">
                    <a:srgbClr val="000000">
                      <a:alpha val="43137"/>
                    </a:srgbClr>
                  </a:outerShdw>
                </a:effectLst>
              </a:rPr>
              <a:t>Vitya</a:t>
            </a:r>
            <a:r>
              <a:rPr lang="en-US" sz="2400" b="1" dirty="0" smtClean="0">
                <a:effectLst>
                  <a:outerShdw blurRad="38100" dist="38100" dir="2700000" algn="tl">
                    <a:srgbClr val="000000">
                      <a:alpha val="43137"/>
                    </a:srgbClr>
                  </a:outerShdw>
                </a:effectLst>
              </a:rPr>
              <a:t> </a:t>
            </a:r>
            <a:r>
              <a:rPr lang="en-US" sz="2400" b="1" dirty="0" err="1" smtClean="0">
                <a:effectLst>
                  <a:outerShdw blurRad="38100" dist="38100" dir="2700000" algn="tl">
                    <a:srgbClr val="000000">
                      <a:alpha val="43137"/>
                    </a:srgbClr>
                  </a:outerShdw>
                </a:effectLst>
              </a:rPr>
              <a:t>Khomenko</a:t>
            </a:r>
            <a:endParaRPr lang="en-US" sz="2400" b="1" dirty="0" smtClean="0">
              <a:effectLst>
                <a:outerShdw blurRad="38100" dist="38100" dir="2700000" algn="tl">
                  <a:srgbClr val="000000">
                    <a:alpha val="43137"/>
                  </a:srgbClr>
                </a:outerShdw>
              </a:effectLst>
            </a:endParaRPr>
          </a:p>
          <a:p>
            <a:r>
              <a:rPr lang="en-US" sz="2400" b="1" dirty="0" err="1" smtClean="0">
                <a:effectLst>
                  <a:outerShdw blurRad="38100" dist="38100" dir="2700000" algn="tl">
                    <a:srgbClr val="000000">
                      <a:alpha val="43137"/>
                    </a:srgbClr>
                  </a:outerShdw>
                </a:effectLst>
              </a:rPr>
              <a:t>Lida</a:t>
            </a:r>
            <a:r>
              <a:rPr lang="en-US" sz="2400" b="1" dirty="0" smtClean="0">
                <a:effectLst>
                  <a:outerShdw blurRad="38100" dist="38100" dir="2700000" algn="tl">
                    <a:srgbClr val="000000">
                      <a:alpha val="43137"/>
                    </a:srgbClr>
                  </a:outerShdw>
                </a:effectLst>
              </a:rPr>
              <a:t> </a:t>
            </a:r>
            <a:r>
              <a:rPr lang="en-US" sz="2400" b="1" dirty="0" err="1" smtClean="0">
                <a:effectLst>
                  <a:outerShdw blurRad="38100" dist="38100" dir="2700000" algn="tl">
                    <a:srgbClr val="000000">
                      <a:alpha val="43137"/>
                    </a:srgbClr>
                  </a:outerShdw>
                </a:effectLst>
              </a:rPr>
              <a:t>Vashkevich</a:t>
            </a:r>
            <a:endParaRPr lang="en-US" sz="2400" b="1" dirty="0" smtClean="0">
              <a:effectLst>
                <a:outerShdw blurRad="38100" dist="38100" dir="2700000" algn="tl">
                  <a:srgbClr val="000000">
                    <a:alpha val="43137"/>
                  </a:srgbClr>
                </a:outerShdw>
              </a:effectLst>
            </a:endParaRPr>
          </a:p>
          <a:p>
            <a:r>
              <a:rPr lang="en-US" sz="2400" b="1" dirty="0" smtClean="0">
                <a:effectLst>
                  <a:outerShdw blurRad="38100" dist="38100" dir="2700000" algn="tl">
                    <a:srgbClr val="000000">
                      <a:alpha val="43137"/>
                    </a:srgbClr>
                  </a:outerShdw>
                </a:effectLst>
              </a:rPr>
              <a:t>Sasha </a:t>
            </a:r>
            <a:r>
              <a:rPr lang="en-US" sz="2400" b="1" dirty="0" err="1" smtClean="0">
                <a:effectLst>
                  <a:outerShdw blurRad="38100" dist="38100" dir="2700000" algn="tl">
                    <a:srgbClr val="000000">
                      <a:alpha val="43137"/>
                    </a:srgbClr>
                  </a:outerShdw>
                </a:effectLst>
              </a:rPr>
              <a:t>Borodulin</a:t>
            </a:r>
            <a:endParaRPr lang="en-US" sz="2400" b="1" dirty="0" smtClean="0">
              <a:effectLst>
                <a:outerShdw blurRad="38100" dist="38100" dir="2700000" algn="tl">
                  <a:srgbClr val="000000">
                    <a:alpha val="43137"/>
                  </a:srgbClr>
                </a:outerShdw>
              </a:effectLst>
            </a:endParaRPr>
          </a:p>
          <a:p>
            <a:r>
              <a:rPr lang="en-US" sz="2400" b="1" dirty="0" err="1" smtClean="0">
                <a:effectLst>
                  <a:outerShdw blurRad="38100" dist="38100" dir="2700000" algn="tl">
                    <a:srgbClr val="000000">
                      <a:alpha val="43137"/>
                    </a:srgbClr>
                  </a:outerShdw>
                </a:effectLst>
              </a:rPr>
              <a:t>Yuta</a:t>
            </a:r>
            <a:r>
              <a:rPr lang="en-US" sz="2400" b="1" dirty="0" smtClean="0">
                <a:effectLst>
                  <a:outerShdw blurRad="38100" dist="38100" dir="2700000" algn="tl">
                    <a:srgbClr val="000000">
                      <a:alpha val="43137"/>
                    </a:srgbClr>
                  </a:outerShdw>
                </a:effectLst>
              </a:rPr>
              <a:t> </a:t>
            </a:r>
            <a:r>
              <a:rPr lang="en-US" sz="2400" b="1" dirty="0" err="1" smtClean="0">
                <a:effectLst>
                  <a:outerShdw blurRad="38100" dist="38100" dir="2700000" algn="tl">
                    <a:srgbClr val="000000">
                      <a:alpha val="43137"/>
                    </a:srgbClr>
                  </a:outerShdw>
                </a:effectLst>
              </a:rPr>
              <a:t>Bondarovskaya</a:t>
            </a:r>
            <a:endParaRPr lang="ru-RU" sz="2400" b="1" dirty="0">
              <a:effectLst>
                <a:outerShdw blurRad="38100" dist="38100" dir="2700000" algn="tl">
                  <a:srgbClr val="000000">
                    <a:alpha val="43137"/>
                  </a:srgbClr>
                </a:outerShdw>
              </a:effectLst>
            </a:endParaRPr>
          </a:p>
          <a:p>
            <a:r>
              <a:rPr lang="en-US" sz="2400" b="1" dirty="0" smtClean="0">
                <a:effectLst>
                  <a:outerShdw blurRad="38100" dist="38100" dir="2700000" algn="tl">
                    <a:srgbClr val="000000">
                      <a:alpha val="43137"/>
                    </a:srgbClr>
                  </a:outerShdw>
                </a:effectLst>
              </a:rPr>
              <a:t>Lenya </a:t>
            </a:r>
            <a:r>
              <a:rPr lang="en-US" sz="2400" b="1" dirty="0" err="1" smtClean="0">
                <a:effectLst>
                  <a:outerShdw blurRad="38100" dist="38100" dir="2700000" algn="tl">
                    <a:srgbClr val="000000">
                      <a:alpha val="43137"/>
                    </a:srgbClr>
                  </a:outerShdw>
                </a:effectLst>
              </a:rPr>
              <a:t>Golikov</a:t>
            </a:r>
            <a:endParaRPr lang="ru-RU" sz="2400" b="1" dirty="0">
              <a:effectLst>
                <a:outerShdw blurRad="38100" dist="38100" dir="2700000" algn="tl">
                  <a:srgbClr val="000000">
                    <a:alpha val="43137"/>
                  </a:srgbClr>
                </a:outerShdw>
              </a:effectLst>
            </a:endParaRPr>
          </a:p>
          <a:p>
            <a:r>
              <a:rPr lang="en-US" sz="2400" b="1" dirty="0" smtClean="0">
                <a:effectLst>
                  <a:outerShdw blurRad="38100" dist="38100" dir="2700000" algn="tl">
                    <a:srgbClr val="000000">
                      <a:alpha val="43137"/>
                    </a:srgbClr>
                  </a:outerShdw>
                </a:effectLst>
              </a:rPr>
              <a:t>and many </a:t>
            </a:r>
            <a:r>
              <a:rPr lang="en-US" sz="2400" b="1" dirty="0" err="1" smtClean="0">
                <a:effectLst>
                  <a:outerShdw blurRad="38100" dist="38100" dir="2700000" algn="tl">
                    <a:srgbClr val="000000">
                      <a:alpha val="43137"/>
                    </a:srgbClr>
                  </a:outerShdw>
                </a:effectLst>
              </a:rPr>
              <a:t>many</a:t>
            </a:r>
            <a:r>
              <a:rPr lang="en-US" sz="2400" b="1" dirty="0" smtClean="0">
                <a:effectLst>
                  <a:outerShdw blurRad="38100" dist="38100" dir="2700000" algn="tl">
                    <a:srgbClr val="000000">
                      <a:alpha val="43137"/>
                    </a:srgbClr>
                  </a:outerShdw>
                </a:effectLst>
              </a:rPr>
              <a:t> others</a:t>
            </a:r>
            <a:r>
              <a:rPr lang="ru-RU" sz="2400" b="1" dirty="0" smtClean="0">
                <a:effectLst>
                  <a:outerShdw blurRad="38100" dist="38100" dir="2700000" algn="tl">
                    <a:srgbClr val="000000">
                      <a:alpha val="43137"/>
                    </a:srgbClr>
                  </a:outerShdw>
                </a:effectLst>
              </a:rPr>
              <a:t>…</a:t>
            </a:r>
            <a:endParaRPr lang="ru-RU" sz="2400" b="1" dirty="0">
              <a:effectLst>
                <a:outerShdw blurRad="38100" dist="38100" dir="2700000" algn="tl">
                  <a:srgbClr val="000000">
                    <a:alpha val="43137"/>
                  </a:srgbClr>
                </a:outerShdw>
              </a:effectLst>
            </a:endParaRPr>
          </a:p>
          <a:p>
            <a:endParaRPr lang="ru-RU" sz="4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303355869"/>
      </p:ext>
    </p:extLst>
  </p:cSld>
  <p:clrMapOvr>
    <a:masterClrMapping/>
  </p:clrMapOvr>
  <mc:AlternateContent xmlns:mc="http://schemas.openxmlformats.org/markup-compatibility/2006">
    <mc:Choice xmlns:p14="http://schemas.microsoft.com/office/powerpoint/2010/main" xmlns="" Requires="p14">
      <p:transition spd="slow" p14:dur="2500" advClick="0" advTm="40000">
        <p14:reveal/>
      </p:transition>
    </mc:Choice>
    <mc:Fallback>
      <p:transition spd="slow" advClick="0" advTm="40000">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Главная">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Остин">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1053</TotalTime>
  <Words>2236</Words>
  <Application>Microsoft Office PowerPoint</Application>
  <PresentationFormat>Экран (4:3)</PresentationFormat>
  <Paragraphs>78</Paragraphs>
  <Slides>15</Slides>
  <Notes>1</Notes>
  <HiddenSlides>0</HiddenSlides>
  <MMClips>1</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Апекс</vt:lpstr>
      <vt:lpstr>YOUNG PIONEERS, heroes of the great patriotic war</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ПИОНЕРЫ-ГЕРОИ</dc:title>
  <dc:creator>asus 2014</dc:creator>
  <cp:lastModifiedBy>МАРАТ</cp:lastModifiedBy>
  <cp:revision>103</cp:revision>
  <dcterms:created xsi:type="dcterms:W3CDTF">2015-01-19T20:19:54Z</dcterms:created>
  <dcterms:modified xsi:type="dcterms:W3CDTF">2020-05-19T22:34:53Z</dcterms:modified>
</cp:coreProperties>
</file>